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4" r:id="rId2"/>
    <p:sldId id="266" r:id="rId3"/>
    <p:sldId id="259" r:id="rId4"/>
    <p:sldId id="274" r:id="rId5"/>
    <p:sldId id="275" r:id="rId6"/>
    <p:sldId id="276" r:id="rId7"/>
    <p:sldId id="273" r:id="rId8"/>
    <p:sldId id="263" r:id="rId9"/>
    <p:sldId id="269" r:id="rId10"/>
    <p:sldId id="268" r:id="rId11"/>
    <p:sldId id="277" r:id="rId12"/>
    <p:sldId id="278" r:id="rId13"/>
    <p:sldId id="279" r:id="rId14"/>
    <p:sldId id="280" r:id="rId15"/>
    <p:sldId id="281" r:id="rId16"/>
    <p:sldId id="282" r:id="rId17"/>
    <p:sldId id="284" r:id="rId18"/>
    <p:sldId id="285" r:id="rId19"/>
    <p:sldId id="270" r:id="rId20"/>
    <p:sldId id="272" r:id="rId21"/>
    <p:sldId id="27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2706"/>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94" autoAdjust="0"/>
    <p:restoredTop sz="94660"/>
  </p:normalViewPr>
  <p:slideViewPr>
    <p:cSldViewPr>
      <p:cViewPr varScale="1">
        <p:scale>
          <a:sx n="68" d="100"/>
          <a:sy n="68" d="100"/>
        </p:scale>
        <p:origin x="-145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E44B2B-20F0-4692-AFB9-E2B3C0226D8B}" type="datetimeFigureOut">
              <a:rPr lang="en-IN" smtClean="0"/>
              <a:pPr/>
              <a:t>16-11-2013</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619E5E-7E44-48CD-898C-9C2C134F1860}"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6A186035-D751-47DA-8EDD-2FF23B30176C}" type="datetimeFigureOut">
              <a:rPr lang="en-IN" smtClean="0"/>
              <a:pPr/>
              <a:t>16-11-2013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9D1EBC3-CA30-44CB-A5F2-352BDC81389F}"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A186035-D751-47DA-8EDD-2FF23B30176C}" type="datetimeFigureOut">
              <a:rPr lang="en-IN" smtClean="0"/>
              <a:pPr/>
              <a:t>16-11-2013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9D1EBC3-CA30-44CB-A5F2-352BDC81389F}"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A186035-D751-47DA-8EDD-2FF23B30176C}" type="datetimeFigureOut">
              <a:rPr lang="en-IN" smtClean="0"/>
              <a:pPr/>
              <a:t>16-11-2013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9D1EBC3-CA30-44CB-A5F2-352BDC81389F}"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A186035-D751-47DA-8EDD-2FF23B30176C}" type="datetimeFigureOut">
              <a:rPr lang="en-IN" smtClean="0"/>
              <a:pPr/>
              <a:t>16-11-2013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9D1EBC3-CA30-44CB-A5F2-352BDC81389F}"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186035-D751-47DA-8EDD-2FF23B30176C}" type="datetimeFigureOut">
              <a:rPr lang="en-IN" smtClean="0"/>
              <a:pPr/>
              <a:t>16-11-2013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9D1EBC3-CA30-44CB-A5F2-352BDC81389F}"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6A186035-D751-47DA-8EDD-2FF23B30176C}" type="datetimeFigureOut">
              <a:rPr lang="en-IN" smtClean="0"/>
              <a:pPr/>
              <a:t>16-11-2013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9D1EBC3-CA30-44CB-A5F2-352BDC81389F}"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6A186035-D751-47DA-8EDD-2FF23B30176C}" type="datetimeFigureOut">
              <a:rPr lang="en-IN" smtClean="0"/>
              <a:pPr/>
              <a:t>16-11-2013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9D1EBC3-CA30-44CB-A5F2-352BDC81389F}"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6A186035-D751-47DA-8EDD-2FF23B30176C}" type="datetimeFigureOut">
              <a:rPr lang="en-IN" smtClean="0"/>
              <a:pPr/>
              <a:t>16-11-2013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9D1EBC3-CA30-44CB-A5F2-352BDC81389F}"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186035-D751-47DA-8EDD-2FF23B30176C}" type="datetimeFigureOut">
              <a:rPr lang="en-IN" smtClean="0"/>
              <a:pPr/>
              <a:t>16-11-2013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B9D1EBC3-CA30-44CB-A5F2-352BDC81389F}"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186035-D751-47DA-8EDD-2FF23B30176C}" type="datetimeFigureOut">
              <a:rPr lang="en-IN" smtClean="0"/>
              <a:pPr/>
              <a:t>16-11-2013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9D1EBC3-CA30-44CB-A5F2-352BDC81389F}"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186035-D751-47DA-8EDD-2FF23B30176C}" type="datetimeFigureOut">
              <a:rPr lang="en-IN" smtClean="0"/>
              <a:pPr/>
              <a:t>16-11-2013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9D1EBC3-CA30-44CB-A5F2-352BDC81389F}"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0066">
            <a:alpha val="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186035-D751-47DA-8EDD-2FF23B30176C}" type="datetimeFigureOut">
              <a:rPr lang="en-IN" smtClean="0"/>
              <a:pPr/>
              <a:t>16-11-2013</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D1EBC3-CA30-44CB-A5F2-352BDC81389F}"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dk1"/>
          </a:lnRef>
          <a:fillRef idx="3">
            <a:schemeClr val="dk1"/>
          </a:fillRef>
          <a:effectRef idx="3">
            <a:schemeClr val="dk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r" fontAlgn="auto">
              <a:spcBef>
                <a:spcPts val="0"/>
              </a:spcBef>
              <a:spcAft>
                <a:spcPts val="0"/>
              </a:spcAft>
              <a:defRPr/>
            </a:pPr>
            <a:r>
              <a:rPr lang="en-US" b="1" dirty="0" smtClean="0">
                <a:solidFill>
                  <a:schemeClr val="tx1"/>
                </a:solidFill>
                <a:latin typeface="Times New Roman" pitchFamily="18" charset="0"/>
                <a:cs typeface="Times New Roman" pitchFamily="18" charset="0"/>
              </a:rPr>
              <a:t>National Coordination Centre</a:t>
            </a:r>
          </a:p>
          <a:p>
            <a:pPr algn="r" fontAlgn="auto">
              <a:spcBef>
                <a:spcPts val="0"/>
              </a:spcBef>
              <a:spcAft>
                <a:spcPts val="0"/>
              </a:spcAft>
              <a:defRPr/>
            </a:pPr>
            <a:r>
              <a:rPr lang="en-US" b="1" dirty="0" smtClean="0">
                <a:solidFill>
                  <a:schemeClr val="tx1"/>
                </a:solidFill>
                <a:latin typeface="Times New Roman" pitchFamily="18" charset="0"/>
                <a:cs typeface="Times New Roman" pitchFamily="18" charset="0"/>
              </a:rPr>
              <a:t>Pharmacovigilance </a:t>
            </a:r>
            <a:r>
              <a:rPr lang="en-US" b="1" dirty="0" err="1" smtClean="0">
                <a:solidFill>
                  <a:schemeClr val="tx1"/>
                </a:solidFill>
                <a:latin typeface="Times New Roman" pitchFamily="18" charset="0"/>
                <a:cs typeface="Times New Roman" pitchFamily="18" charset="0"/>
              </a:rPr>
              <a:t>Programme</a:t>
            </a:r>
            <a:r>
              <a:rPr lang="en-US" b="1" dirty="0" smtClean="0">
                <a:solidFill>
                  <a:schemeClr val="tx1"/>
                </a:solidFill>
                <a:latin typeface="Times New Roman" pitchFamily="18" charset="0"/>
                <a:cs typeface="Times New Roman" pitchFamily="18" charset="0"/>
              </a:rPr>
              <a:t> of India</a:t>
            </a:r>
            <a:endParaRPr lang="en-IN" b="1" dirty="0">
              <a:solidFill>
                <a:schemeClr val="tx1"/>
              </a:solidFill>
              <a:latin typeface="Times New Roman" pitchFamily="18" charset="0"/>
              <a:cs typeface="Times New Roman" pitchFamily="18" charset="0"/>
            </a:endParaRPr>
          </a:p>
        </p:txBody>
      </p:sp>
      <p:sp>
        <p:nvSpPr>
          <p:cNvPr id="3" name="Rectangle 2"/>
          <p:cNvSpPr/>
          <p:nvPr/>
        </p:nvSpPr>
        <p:spPr>
          <a:xfrm>
            <a:off x="539552" y="548680"/>
            <a:ext cx="8136904" cy="576064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b="1" dirty="0" smtClean="0">
                <a:solidFill>
                  <a:schemeClr val="tx1"/>
                </a:solidFill>
                <a:latin typeface="Times New Roman" pitchFamily="18" charset="0"/>
                <a:cs typeface="Times New Roman" pitchFamily="18" charset="0"/>
              </a:rPr>
              <a:t>Good Documentation Practices for AMCs &amp;</a:t>
            </a:r>
          </a:p>
          <a:p>
            <a:pPr algn="ctr"/>
            <a:r>
              <a:rPr lang="en-IN" sz="3200" b="1" dirty="0" smtClean="0">
                <a:solidFill>
                  <a:schemeClr val="tx1"/>
                </a:solidFill>
                <a:latin typeface="Times New Roman" pitchFamily="18" charset="0"/>
                <a:cs typeface="Times New Roman" pitchFamily="18" charset="0"/>
              </a:rPr>
              <a:t> Data management of ICSRs for NCC</a:t>
            </a:r>
            <a:endParaRPr lang="en-IN" sz="3200" b="1" dirty="0">
              <a:solidFill>
                <a:schemeClr val="tx1"/>
              </a:solidFill>
              <a:latin typeface="Times New Roman" pitchFamily="18" charset="0"/>
              <a:cs typeface="Times New Roman" pitchFamily="18" charset="0"/>
            </a:endParaRPr>
          </a:p>
        </p:txBody>
      </p:sp>
      <p:pic>
        <p:nvPicPr>
          <p:cNvPr id="4" name="Picture 2" descr="C:\Users\Lenovo\Desktop\Emblem of India.gif"/>
          <p:cNvPicPr>
            <a:picLocks noChangeAspect="1" noChangeArrowheads="1"/>
          </p:cNvPicPr>
          <p:nvPr/>
        </p:nvPicPr>
        <p:blipFill>
          <a:blip r:embed="rId2" cstate="print"/>
          <a:srcRect/>
          <a:stretch>
            <a:fillRect/>
          </a:stretch>
        </p:blipFill>
        <p:spPr bwMode="auto">
          <a:xfrm>
            <a:off x="4071939" y="571480"/>
            <a:ext cx="1000127" cy="752475"/>
          </a:xfrm>
          <a:prstGeom prst="rect">
            <a:avLst/>
          </a:prstGeom>
          <a:noFill/>
        </p:spPr>
      </p:pic>
      <p:pic>
        <p:nvPicPr>
          <p:cNvPr id="5" name="Picture 2" descr="C:\Users\Lenovo\Desktop\logo.gif"/>
          <p:cNvPicPr>
            <a:picLocks noChangeAspect="1" noChangeArrowheads="1"/>
          </p:cNvPicPr>
          <p:nvPr/>
        </p:nvPicPr>
        <p:blipFill>
          <a:blip r:embed="rId3" cstate="print"/>
          <a:srcRect/>
          <a:stretch>
            <a:fillRect/>
          </a:stretch>
        </p:blipFill>
        <p:spPr bwMode="auto">
          <a:xfrm>
            <a:off x="7262840" y="571480"/>
            <a:ext cx="1309688" cy="684000"/>
          </a:xfrm>
          <a:prstGeom prst="rect">
            <a:avLst/>
          </a:prstGeom>
          <a:noFill/>
        </p:spPr>
      </p:pic>
      <p:pic>
        <p:nvPicPr>
          <p:cNvPr id="6" name="Picture 3"/>
          <p:cNvPicPr>
            <a:picLocks noChangeAspect="1" noChangeArrowheads="1"/>
          </p:cNvPicPr>
          <p:nvPr/>
        </p:nvPicPr>
        <p:blipFill>
          <a:blip r:embed="rId4" cstate="print"/>
          <a:srcRect/>
          <a:stretch>
            <a:fillRect/>
          </a:stretch>
        </p:blipFill>
        <p:spPr bwMode="auto">
          <a:xfrm>
            <a:off x="3923928" y="3933056"/>
            <a:ext cx="2552700" cy="1781175"/>
          </a:xfrm>
          <a:prstGeom prst="rect">
            <a:avLst/>
          </a:prstGeom>
          <a:noFill/>
          <a:ln w="9525">
            <a:noFill/>
            <a:miter lim="800000"/>
            <a:headEnd/>
            <a:tailEnd/>
          </a:ln>
        </p:spPr>
      </p:pic>
      <p:pic>
        <p:nvPicPr>
          <p:cNvPr id="8" name="Picture 9"/>
          <p:cNvPicPr>
            <a:picLocks noChangeAspect="1" noChangeArrowheads="1"/>
          </p:cNvPicPr>
          <p:nvPr/>
        </p:nvPicPr>
        <p:blipFill>
          <a:blip r:embed="rId5"/>
          <a:srcRect/>
          <a:stretch>
            <a:fillRect/>
          </a:stretch>
        </p:blipFill>
        <p:spPr bwMode="auto">
          <a:xfrm>
            <a:off x="571481" y="549275"/>
            <a:ext cx="1285875" cy="714375"/>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Rectangle 2"/>
          <p:cNvSpPr/>
          <p:nvPr/>
        </p:nvSpPr>
        <p:spPr>
          <a:xfrm>
            <a:off x="467544" y="404664"/>
            <a:ext cx="8136904" cy="5904656"/>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rtlCol="0" anchor="ctr"/>
          <a:lstStyle/>
          <a:p>
            <a:pPr>
              <a:buNone/>
            </a:pPr>
            <a:r>
              <a:rPr lang="en-IN" dirty="0" smtClean="0">
                <a:solidFill>
                  <a:schemeClr val="tx1"/>
                </a:solidFill>
                <a:latin typeface="Times New Roman" pitchFamily="18" charset="0"/>
                <a:cs typeface="Times New Roman" pitchFamily="18" charset="0"/>
              </a:rPr>
              <a:t>		</a:t>
            </a:r>
          </a:p>
        </p:txBody>
      </p:sp>
      <p:sp>
        <p:nvSpPr>
          <p:cNvPr id="4" name="TextBox 3"/>
          <p:cNvSpPr txBox="1"/>
          <p:nvPr/>
        </p:nvSpPr>
        <p:spPr>
          <a:xfrm>
            <a:off x="683568" y="692696"/>
            <a:ext cx="7848872" cy="4062651"/>
          </a:xfrm>
          <a:prstGeom prst="rect">
            <a:avLst/>
          </a:prstGeom>
          <a:noFill/>
        </p:spPr>
        <p:txBody>
          <a:bodyPr wrap="square" rtlCol="0">
            <a:spAutoFit/>
          </a:bodyPr>
          <a:lstStyle/>
          <a:p>
            <a:pPr>
              <a:buNone/>
            </a:pPr>
            <a:r>
              <a:rPr lang="en-IN" b="1" dirty="0" smtClean="0">
                <a:latin typeface="Times New Roman" pitchFamily="18" charset="0"/>
                <a:cs typeface="Times New Roman" pitchFamily="18" charset="0"/>
              </a:rPr>
              <a:t>                           </a:t>
            </a:r>
            <a:r>
              <a:rPr lang="en-IN" sz="2400" b="1" dirty="0" smtClean="0">
                <a:latin typeface="Times New Roman" pitchFamily="18" charset="0"/>
                <a:cs typeface="Times New Roman" pitchFamily="18" charset="0"/>
              </a:rPr>
              <a:t>Data management through </a:t>
            </a:r>
            <a:r>
              <a:rPr lang="en-IN" sz="2400" b="1" dirty="0" err="1" smtClean="0">
                <a:latin typeface="Times New Roman" pitchFamily="18" charset="0"/>
                <a:cs typeface="Times New Roman" pitchFamily="18" charset="0"/>
              </a:rPr>
              <a:t>Vigibase</a:t>
            </a:r>
            <a:r>
              <a:rPr lang="en-IN" sz="2400" b="1" dirty="0" smtClean="0">
                <a:latin typeface="Times New Roman" pitchFamily="18" charset="0"/>
                <a:cs typeface="Times New Roman" pitchFamily="18" charset="0"/>
              </a:rPr>
              <a:t>:</a:t>
            </a:r>
          </a:p>
          <a:p>
            <a:pPr>
              <a:buNone/>
            </a:pPr>
            <a:r>
              <a:rPr lang="en-IN" dirty="0" smtClean="0">
                <a:latin typeface="Times New Roman" pitchFamily="18" charset="0"/>
                <a:cs typeface="Times New Roman" pitchFamily="18" charset="0"/>
              </a:rPr>
              <a:t>	</a:t>
            </a:r>
          </a:p>
          <a:p>
            <a:pPr>
              <a:buNone/>
            </a:pPr>
            <a:r>
              <a:rPr lang="en-IN" dirty="0" smtClean="0">
                <a:latin typeface="Times New Roman" pitchFamily="18" charset="0"/>
                <a:cs typeface="Times New Roman" pitchFamily="18" charset="0"/>
              </a:rPr>
              <a:t>     For data management </a:t>
            </a:r>
            <a:r>
              <a:rPr lang="en-IN" dirty="0" err="1" smtClean="0">
                <a:latin typeface="Times New Roman" pitchFamily="18" charset="0"/>
                <a:cs typeface="Times New Roman" pitchFamily="18" charset="0"/>
              </a:rPr>
              <a:t>Vigiflow</a:t>
            </a:r>
            <a:r>
              <a:rPr lang="en-IN" dirty="0" smtClean="0">
                <a:latin typeface="Times New Roman" pitchFamily="18" charset="0"/>
                <a:cs typeface="Times New Roman" pitchFamily="18" charset="0"/>
              </a:rPr>
              <a:t> contains search and statistics part for committed       </a:t>
            </a:r>
          </a:p>
          <a:p>
            <a:pPr>
              <a:buNone/>
            </a:pPr>
            <a:r>
              <a:rPr lang="en-IN" dirty="0" smtClean="0">
                <a:latin typeface="Times New Roman" pitchFamily="18" charset="0"/>
                <a:cs typeface="Times New Roman" pitchFamily="18" charset="0"/>
              </a:rPr>
              <a:t>     reports of all the AMCs.</a:t>
            </a:r>
          </a:p>
          <a:p>
            <a:pPr>
              <a:buNone/>
            </a:pPr>
            <a:endParaRPr lang="en-IN" dirty="0" smtClean="0">
              <a:latin typeface="Times New Roman" pitchFamily="18" charset="0"/>
              <a:cs typeface="Times New Roman" pitchFamily="18" charset="0"/>
            </a:endParaRPr>
          </a:p>
          <a:p>
            <a:pPr>
              <a:buNone/>
            </a:pPr>
            <a:r>
              <a:rPr lang="en-IN" dirty="0" smtClean="0">
                <a:latin typeface="Times New Roman" pitchFamily="18" charset="0"/>
                <a:cs typeface="Times New Roman" pitchFamily="18" charset="0"/>
              </a:rPr>
              <a:t>      In that search and statistic part, Data’s are available for all drugs  that can be </a:t>
            </a:r>
          </a:p>
          <a:p>
            <a:pPr>
              <a:buNone/>
            </a:pPr>
            <a:r>
              <a:rPr lang="en-IN" dirty="0" smtClean="0">
                <a:latin typeface="Times New Roman" pitchFamily="18" charset="0"/>
                <a:cs typeface="Times New Roman" pitchFamily="18" charset="0"/>
              </a:rPr>
              <a:t>      search by the name of drugs or by date of committing or by report ID. </a:t>
            </a:r>
          </a:p>
          <a:p>
            <a:pPr>
              <a:buNone/>
            </a:pPr>
            <a:r>
              <a:rPr lang="en-IN" dirty="0" smtClean="0">
                <a:latin typeface="Times New Roman" pitchFamily="18" charset="0"/>
                <a:cs typeface="Times New Roman" pitchFamily="18" charset="0"/>
              </a:rPr>
              <a:t>	</a:t>
            </a:r>
          </a:p>
          <a:p>
            <a:pPr>
              <a:buNone/>
            </a:pPr>
            <a:r>
              <a:rPr lang="en-IN" dirty="0" smtClean="0">
                <a:latin typeface="Times New Roman" pitchFamily="18" charset="0"/>
                <a:cs typeface="Times New Roman" pitchFamily="18" charset="0"/>
              </a:rPr>
              <a:t>      Search and statistic contains admin statistic part which shows total reports   </a:t>
            </a:r>
          </a:p>
          <a:p>
            <a:pPr>
              <a:buNone/>
            </a:pPr>
            <a:r>
              <a:rPr lang="en-IN" dirty="0" smtClean="0">
                <a:latin typeface="Times New Roman" pitchFamily="18" charset="0"/>
                <a:cs typeface="Times New Roman" pitchFamily="18" charset="0"/>
              </a:rPr>
              <a:t>      committed per year.</a:t>
            </a:r>
          </a:p>
          <a:p>
            <a:pPr>
              <a:buNone/>
            </a:pPr>
            <a:endParaRPr lang="en-IN" dirty="0" smtClean="0">
              <a:latin typeface="Times New Roman" pitchFamily="18" charset="0"/>
              <a:cs typeface="Times New Roman" pitchFamily="18" charset="0"/>
            </a:endParaRPr>
          </a:p>
          <a:p>
            <a:pPr>
              <a:buNone/>
            </a:pPr>
            <a:r>
              <a:rPr lang="en-IN" dirty="0" smtClean="0">
                <a:latin typeface="Times New Roman" pitchFamily="18" charset="0"/>
                <a:cs typeface="Times New Roman" pitchFamily="18" charset="0"/>
              </a:rPr>
              <a:t>       For comparison of Indian data with global data </a:t>
            </a:r>
            <a:r>
              <a:rPr lang="en-IN" dirty="0" err="1" smtClean="0">
                <a:latin typeface="Times New Roman" pitchFamily="18" charset="0"/>
                <a:cs typeface="Times New Roman" pitchFamily="18" charset="0"/>
              </a:rPr>
              <a:t>Vigilyze</a:t>
            </a:r>
            <a:r>
              <a:rPr lang="en-IN" dirty="0" smtClean="0">
                <a:latin typeface="Times New Roman" pitchFamily="18" charset="0"/>
                <a:cs typeface="Times New Roman" pitchFamily="18" charset="0"/>
              </a:rPr>
              <a:t> is helpful. </a:t>
            </a:r>
          </a:p>
          <a:p>
            <a:pPr>
              <a:buNone/>
            </a:pPr>
            <a:r>
              <a:rPr lang="en-IN" dirty="0" smtClean="0">
                <a:latin typeface="Times New Roman" pitchFamily="18" charset="0"/>
                <a:cs typeface="Times New Roman" pitchFamily="18" charset="0"/>
              </a:rPr>
              <a:t>   </a:t>
            </a:r>
          </a:p>
          <a:p>
            <a:endParaRPr lang="en-IN" dirty="0"/>
          </a:p>
        </p:txBody>
      </p:sp>
      <p:sp>
        <p:nvSpPr>
          <p:cNvPr id="7" name="Rectangle 6"/>
          <p:cNvSpPr/>
          <p:nvPr/>
        </p:nvSpPr>
        <p:spPr>
          <a:xfrm>
            <a:off x="4572000" y="6211669"/>
            <a:ext cx="4572000" cy="646331"/>
          </a:xfrm>
          <a:prstGeom prst="rect">
            <a:avLst/>
          </a:prstGeom>
        </p:spPr>
        <p:txBody>
          <a:bodyPr>
            <a:spAutoFit/>
          </a:bodyPr>
          <a:lstStyle/>
          <a:p>
            <a:pPr algn="r" fontAlgn="auto">
              <a:spcBef>
                <a:spcPts val="0"/>
              </a:spcBef>
              <a:spcAft>
                <a:spcPts val="0"/>
              </a:spcAft>
              <a:defRPr/>
            </a:pPr>
            <a:r>
              <a:rPr lang="en-US" b="1" dirty="0" smtClean="0">
                <a:latin typeface="Times New Roman" pitchFamily="18" charset="0"/>
                <a:cs typeface="Times New Roman" pitchFamily="18" charset="0"/>
              </a:rPr>
              <a:t>National Coordination Centre</a:t>
            </a:r>
          </a:p>
          <a:p>
            <a:pPr algn="r" fontAlgn="auto">
              <a:spcBef>
                <a:spcPts val="0"/>
              </a:spcBef>
              <a:spcAft>
                <a:spcPts val="0"/>
              </a:spcAft>
              <a:defRPr/>
            </a:pPr>
            <a:r>
              <a:rPr lang="en-US" b="1" dirty="0" smtClean="0">
                <a:latin typeface="Times New Roman" pitchFamily="18" charset="0"/>
                <a:cs typeface="Times New Roman" pitchFamily="18" charset="0"/>
              </a:rPr>
              <a:t>Pharmacovigilance </a:t>
            </a:r>
            <a:r>
              <a:rPr lang="en-US" b="1" dirty="0" err="1" smtClean="0">
                <a:latin typeface="Times New Roman" pitchFamily="18" charset="0"/>
                <a:cs typeface="Times New Roman" pitchFamily="18" charset="0"/>
              </a:rPr>
              <a:t>Programme</a:t>
            </a:r>
            <a:r>
              <a:rPr lang="en-US" b="1" dirty="0" smtClean="0">
                <a:latin typeface="Times New Roman" pitchFamily="18" charset="0"/>
                <a:cs typeface="Times New Roman" pitchFamily="18" charset="0"/>
              </a:rPr>
              <a:t> of India</a:t>
            </a:r>
            <a:endParaRPr lang="en-IN" b="1" dirty="0">
              <a:latin typeface="Times New Roman" pitchFamily="18" charset="0"/>
              <a:cs typeface="Times New Roman" pitchFamily="18" charset="0"/>
            </a:endParaRPr>
          </a:p>
        </p:txBody>
      </p:sp>
      <p:pic>
        <p:nvPicPr>
          <p:cNvPr id="9" name="Picture 9"/>
          <p:cNvPicPr>
            <a:picLocks noChangeAspect="1" noChangeArrowheads="1"/>
          </p:cNvPicPr>
          <p:nvPr/>
        </p:nvPicPr>
        <p:blipFill>
          <a:blip r:embed="rId2"/>
          <a:srcRect/>
          <a:stretch>
            <a:fillRect/>
          </a:stretch>
        </p:blipFill>
        <p:spPr bwMode="auto">
          <a:xfrm>
            <a:off x="500043" y="428604"/>
            <a:ext cx="1285875" cy="714375"/>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pic>
      <p:pic>
        <p:nvPicPr>
          <p:cNvPr id="10" name="Picture 2" descr="C:\Users\Lenovo\Desktop\logo.gif"/>
          <p:cNvPicPr>
            <a:picLocks noChangeAspect="1" noChangeArrowheads="1"/>
          </p:cNvPicPr>
          <p:nvPr/>
        </p:nvPicPr>
        <p:blipFill>
          <a:blip r:embed="rId3" cstate="print"/>
          <a:srcRect/>
          <a:stretch>
            <a:fillRect/>
          </a:stretch>
        </p:blipFill>
        <p:spPr bwMode="auto">
          <a:xfrm>
            <a:off x="7262840" y="500042"/>
            <a:ext cx="1309688" cy="684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Rectangle 2"/>
          <p:cNvSpPr/>
          <p:nvPr/>
        </p:nvSpPr>
        <p:spPr>
          <a:xfrm>
            <a:off x="323528" y="332656"/>
            <a:ext cx="8496944" cy="59766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6" name="Picture 5"/>
          <p:cNvPicPr/>
          <p:nvPr/>
        </p:nvPicPr>
        <p:blipFill>
          <a:blip r:embed="rId2" cstate="print"/>
          <a:srcRect l="1012" t="7692" r="37658" b="5325"/>
          <a:stretch>
            <a:fillRect/>
          </a:stretch>
        </p:blipFill>
        <p:spPr bwMode="auto">
          <a:xfrm>
            <a:off x="323528" y="1556792"/>
            <a:ext cx="8424936" cy="4752528"/>
          </a:xfrm>
          <a:prstGeom prst="rect">
            <a:avLst/>
          </a:prstGeom>
          <a:noFill/>
          <a:ln w="9525">
            <a:noFill/>
            <a:miter lim="800000"/>
            <a:headEnd/>
            <a:tailEnd/>
          </a:ln>
        </p:spPr>
      </p:pic>
      <p:sp>
        <p:nvSpPr>
          <p:cNvPr id="7" name="TextBox 6"/>
          <p:cNvSpPr txBox="1"/>
          <p:nvPr/>
        </p:nvSpPr>
        <p:spPr>
          <a:xfrm>
            <a:off x="1979712" y="692696"/>
            <a:ext cx="4176464" cy="738664"/>
          </a:xfrm>
          <a:prstGeom prst="rect">
            <a:avLst/>
          </a:prstGeom>
          <a:noFill/>
        </p:spPr>
        <p:txBody>
          <a:bodyPr wrap="square" rtlCol="0">
            <a:spAutoFit/>
          </a:bodyPr>
          <a:lstStyle/>
          <a:p>
            <a:r>
              <a:rPr lang="en-IN" sz="2400" b="1" dirty="0" smtClean="0">
                <a:latin typeface="Times New Roman" pitchFamily="18" charset="0"/>
                <a:cs typeface="Times New Roman" pitchFamily="18" charset="0"/>
              </a:rPr>
              <a:t>Search &amp; statistics of </a:t>
            </a:r>
            <a:r>
              <a:rPr lang="en-IN" sz="2400" b="1" dirty="0" err="1" smtClean="0">
                <a:latin typeface="Times New Roman" pitchFamily="18" charset="0"/>
                <a:cs typeface="Times New Roman" pitchFamily="18" charset="0"/>
              </a:rPr>
              <a:t>Vigiflow</a:t>
            </a:r>
            <a:r>
              <a:rPr lang="en-IN" dirty="0" smtClean="0"/>
              <a:t>	</a:t>
            </a:r>
            <a:endParaRPr lang="en-IN" dirty="0"/>
          </a:p>
        </p:txBody>
      </p:sp>
      <p:sp>
        <p:nvSpPr>
          <p:cNvPr id="8" name="Rectangle 7"/>
          <p:cNvSpPr/>
          <p:nvPr/>
        </p:nvSpPr>
        <p:spPr>
          <a:xfrm>
            <a:off x="4572000" y="6211669"/>
            <a:ext cx="4572000" cy="646331"/>
          </a:xfrm>
          <a:prstGeom prst="rect">
            <a:avLst/>
          </a:prstGeom>
        </p:spPr>
        <p:txBody>
          <a:bodyPr>
            <a:spAutoFit/>
          </a:bodyPr>
          <a:lstStyle/>
          <a:p>
            <a:pPr algn="r" fontAlgn="auto">
              <a:spcBef>
                <a:spcPts val="0"/>
              </a:spcBef>
              <a:spcAft>
                <a:spcPts val="0"/>
              </a:spcAft>
              <a:defRPr/>
            </a:pPr>
            <a:r>
              <a:rPr lang="en-US" b="1" dirty="0" smtClean="0">
                <a:latin typeface="Times New Roman" pitchFamily="18" charset="0"/>
                <a:cs typeface="Times New Roman" pitchFamily="18" charset="0"/>
              </a:rPr>
              <a:t>National Coordination Centre</a:t>
            </a:r>
          </a:p>
          <a:p>
            <a:pPr algn="r" fontAlgn="auto">
              <a:spcBef>
                <a:spcPts val="0"/>
              </a:spcBef>
              <a:spcAft>
                <a:spcPts val="0"/>
              </a:spcAft>
              <a:defRPr/>
            </a:pPr>
            <a:r>
              <a:rPr lang="en-US" b="1" dirty="0" smtClean="0">
                <a:latin typeface="Times New Roman" pitchFamily="18" charset="0"/>
                <a:cs typeface="Times New Roman" pitchFamily="18" charset="0"/>
              </a:rPr>
              <a:t>Pharmacovigilance </a:t>
            </a:r>
            <a:r>
              <a:rPr lang="en-US" b="1" dirty="0" err="1" smtClean="0">
                <a:latin typeface="Times New Roman" pitchFamily="18" charset="0"/>
                <a:cs typeface="Times New Roman" pitchFamily="18" charset="0"/>
              </a:rPr>
              <a:t>Programme</a:t>
            </a:r>
            <a:r>
              <a:rPr lang="en-US" b="1" dirty="0" smtClean="0">
                <a:latin typeface="Times New Roman" pitchFamily="18" charset="0"/>
                <a:cs typeface="Times New Roman" pitchFamily="18" charset="0"/>
              </a:rPr>
              <a:t> of India</a:t>
            </a:r>
            <a:endParaRPr lang="en-IN" b="1" dirty="0">
              <a:latin typeface="Times New Roman" pitchFamily="18" charset="0"/>
              <a:cs typeface="Times New Roman" pitchFamily="18" charset="0"/>
            </a:endParaRPr>
          </a:p>
        </p:txBody>
      </p:sp>
      <p:pic>
        <p:nvPicPr>
          <p:cNvPr id="9" name="Picture 9"/>
          <p:cNvPicPr>
            <a:picLocks noChangeAspect="1" noChangeArrowheads="1"/>
          </p:cNvPicPr>
          <p:nvPr/>
        </p:nvPicPr>
        <p:blipFill>
          <a:blip r:embed="rId3"/>
          <a:srcRect/>
          <a:stretch>
            <a:fillRect/>
          </a:stretch>
        </p:blipFill>
        <p:spPr bwMode="auto">
          <a:xfrm>
            <a:off x="357158" y="357166"/>
            <a:ext cx="1285875" cy="714375"/>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pic>
      <p:pic>
        <p:nvPicPr>
          <p:cNvPr id="10" name="Picture 2" descr="C:\Users\Lenovo\Desktop\logo.gif"/>
          <p:cNvPicPr>
            <a:picLocks noChangeAspect="1" noChangeArrowheads="1"/>
          </p:cNvPicPr>
          <p:nvPr/>
        </p:nvPicPr>
        <p:blipFill>
          <a:blip r:embed="rId4" cstate="print"/>
          <a:srcRect/>
          <a:stretch>
            <a:fillRect/>
          </a:stretch>
        </p:blipFill>
        <p:spPr bwMode="auto">
          <a:xfrm>
            <a:off x="7405716" y="357166"/>
            <a:ext cx="1309688" cy="684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Rectangle 2"/>
          <p:cNvSpPr/>
          <p:nvPr/>
        </p:nvSpPr>
        <p:spPr>
          <a:xfrm>
            <a:off x="323528" y="260648"/>
            <a:ext cx="8496944" cy="6048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7" name="Picture 6"/>
          <p:cNvPicPr/>
          <p:nvPr/>
        </p:nvPicPr>
        <p:blipFill>
          <a:blip r:embed="rId2" cstate="print"/>
          <a:srcRect t="7396" r="35353" b="5325"/>
          <a:stretch>
            <a:fillRect/>
          </a:stretch>
        </p:blipFill>
        <p:spPr bwMode="auto">
          <a:xfrm>
            <a:off x="395536" y="1556792"/>
            <a:ext cx="8352928" cy="4680520"/>
          </a:xfrm>
          <a:prstGeom prst="rect">
            <a:avLst/>
          </a:prstGeom>
          <a:noFill/>
          <a:ln w="9525">
            <a:noFill/>
            <a:miter lim="800000"/>
            <a:headEnd/>
            <a:tailEnd/>
          </a:ln>
        </p:spPr>
      </p:pic>
      <p:sp>
        <p:nvSpPr>
          <p:cNvPr id="8" name="TextBox 7"/>
          <p:cNvSpPr txBox="1"/>
          <p:nvPr/>
        </p:nvSpPr>
        <p:spPr>
          <a:xfrm>
            <a:off x="2123728" y="620688"/>
            <a:ext cx="4536504" cy="461665"/>
          </a:xfrm>
          <a:prstGeom prst="rect">
            <a:avLst/>
          </a:prstGeom>
          <a:noFill/>
        </p:spPr>
        <p:txBody>
          <a:bodyPr wrap="square" rtlCol="0">
            <a:spAutoFit/>
          </a:bodyPr>
          <a:lstStyle/>
          <a:p>
            <a:r>
              <a:rPr lang="en-IN" sz="2400" b="1" dirty="0" smtClean="0">
                <a:latin typeface="Times New Roman" pitchFamily="18" charset="0"/>
                <a:cs typeface="Times New Roman" pitchFamily="18" charset="0"/>
              </a:rPr>
              <a:t>         Drug &amp; date Addition</a:t>
            </a:r>
            <a:r>
              <a:rPr lang="en-IN" dirty="0" smtClean="0"/>
              <a:t>  </a:t>
            </a:r>
            <a:endParaRPr lang="en-IN" dirty="0"/>
          </a:p>
        </p:txBody>
      </p:sp>
      <p:sp>
        <p:nvSpPr>
          <p:cNvPr id="9" name="Rectangle 8"/>
          <p:cNvSpPr/>
          <p:nvPr/>
        </p:nvSpPr>
        <p:spPr>
          <a:xfrm>
            <a:off x="4572000" y="6211669"/>
            <a:ext cx="4572000" cy="646331"/>
          </a:xfrm>
          <a:prstGeom prst="rect">
            <a:avLst/>
          </a:prstGeom>
        </p:spPr>
        <p:txBody>
          <a:bodyPr>
            <a:spAutoFit/>
          </a:bodyPr>
          <a:lstStyle/>
          <a:p>
            <a:pPr algn="r" fontAlgn="auto">
              <a:spcBef>
                <a:spcPts val="0"/>
              </a:spcBef>
              <a:spcAft>
                <a:spcPts val="0"/>
              </a:spcAft>
              <a:defRPr/>
            </a:pPr>
            <a:r>
              <a:rPr lang="en-US" b="1" dirty="0" smtClean="0">
                <a:latin typeface="Times New Roman" pitchFamily="18" charset="0"/>
                <a:cs typeface="Times New Roman" pitchFamily="18" charset="0"/>
              </a:rPr>
              <a:t>National Coordination Centre</a:t>
            </a:r>
          </a:p>
          <a:p>
            <a:pPr algn="r" fontAlgn="auto">
              <a:spcBef>
                <a:spcPts val="0"/>
              </a:spcBef>
              <a:spcAft>
                <a:spcPts val="0"/>
              </a:spcAft>
              <a:defRPr/>
            </a:pPr>
            <a:r>
              <a:rPr lang="en-US" b="1" dirty="0" smtClean="0">
                <a:latin typeface="Times New Roman" pitchFamily="18" charset="0"/>
                <a:cs typeface="Times New Roman" pitchFamily="18" charset="0"/>
              </a:rPr>
              <a:t>Pharmacovigilance </a:t>
            </a:r>
            <a:r>
              <a:rPr lang="en-US" b="1" dirty="0" err="1" smtClean="0">
                <a:latin typeface="Times New Roman" pitchFamily="18" charset="0"/>
                <a:cs typeface="Times New Roman" pitchFamily="18" charset="0"/>
              </a:rPr>
              <a:t>Programme</a:t>
            </a:r>
            <a:r>
              <a:rPr lang="en-US" b="1" dirty="0" smtClean="0">
                <a:latin typeface="Times New Roman" pitchFamily="18" charset="0"/>
                <a:cs typeface="Times New Roman" pitchFamily="18" charset="0"/>
              </a:rPr>
              <a:t> of India</a:t>
            </a:r>
            <a:endParaRPr lang="en-IN" b="1" dirty="0">
              <a:latin typeface="Times New Roman" pitchFamily="18" charset="0"/>
              <a:cs typeface="Times New Roman" pitchFamily="18" charset="0"/>
            </a:endParaRPr>
          </a:p>
        </p:txBody>
      </p:sp>
      <p:pic>
        <p:nvPicPr>
          <p:cNvPr id="10" name="Picture 9"/>
          <p:cNvPicPr>
            <a:picLocks noChangeAspect="1" noChangeArrowheads="1"/>
          </p:cNvPicPr>
          <p:nvPr/>
        </p:nvPicPr>
        <p:blipFill>
          <a:blip r:embed="rId3"/>
          <a:srcRect/>
          <a:stretch>
            <a:fillRect/>
          </a:stretch>
        </p:blipFill>
        <p:spPr bwMode="auto">
          <a:xfrm>
            <a:off x="357158" y="285728"/>
            <a:ext cx="1285875" cy="714375"/>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pic>
      <p:pic>
        <p:nvPicPr>
          <p:cNvPr id="11" name="Picture 2" descr="C:\Users\Lenovo\Desktop\logo.gif"/>
          <p:cNvPicPr>
            <a:picLocks noChangeAspect="1" noChangeArrowheads="1"/>
          </p:cNvPicPr>
          <p:nvPr/>
        </p:nvPicPr>
        <p:blipFill>
          <a:blip r:embed="rId4" cstate="print"/>
          <a:srcRect/>
          <a:stretch>
            <a:fillRect/>
          </a:stretch>
        </p:blipFill>
        <p:spPr bwMode="auto">
          <a:xfrm>
            <a:off x="7405716" y="357166"/>
            <a:ext cx="1309688" cy="684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323528" y="332656"/>
            <a:ext cx="8496944" cy="5976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7" name="Picture 6"/>
          <p:cNvPicPr/>
          <p:nvPr/>
        </p:nvPicPr>
        <p:blipFill>
          <a:blip r:embed="rId2" cstate="print"/>
          <a:srcRect t="7692" r="7766" b="5325"/>
          <a:stretch>
            <a:fillRect/>
          </a:stretch>
        </p:blipFill>
        <p:spPr bwMode="auto">
          <a:xfrm>
            <a:off x="539552" y="1556792"/>
            <a:ext cx="8136904" cy="4752528"/>
          </a:xfrm>
          <a:prstGeom prst="rect">
            <a:avLst/>
          </a:prstGeom>
          <a:noFill/>
          <a:ln w="9525">
            <a:noFill/>
            <a:miter lim="800000"/>
            <a:headEnd/>
            <a:tailEnd/>
          </a:ln>
        </p:spPr>
      </p:pic>
      <p:sp>
        <p:nvSpPr>
          <p:cNvPr id="8" name="TextBox 7"/>
          <p:cNvSpPr txBox="1"/>
          <p:nvPr/>
        </p:nvSpPr>
        <p:spPr>
          <a:xfrm>
            <a:off x="2051720" y="836712"/>
            <a:ext cx="4392488" cy="461665"/>
          </a:xfrm>
          <a:prstGeom prst="rect">
            <a:avLst/>
          </a:prstGeom>
          <a:noFill/>
        </p:spPr>
        <p:txBody>
          <a:bodyPr wrap="square" rtlCol="0">
            <a:spAutoFit/>
          </a:bodyPr>
          <a:lstStyle/>
          <a:p>
            <a:r>
              <a:rPr lang="en-IN" sz="2400" b="1" dirty="0" smtClean="0">
                <a:latin typeface="Times New Roman" pitchFamily="18" charset="0"/>
                <a:cs typeface="Times New Roman" pitchFamily="18" charset="0"/>
              </a:rPr>
              <a:t>         List of Committed Reports</a:t>
            </a:r>
            <a:endParaRPr lang="en-IN" sz="2400" b="1" dirty="0">
              <a:latin typeface="Times New Roman" pitchFamily="18" charset="0"/>
              <a:cs typeface="Times New Roman" pitchFamily="18" charset="0"/>
            </a:endParaRPr>
          </a:p>
        </p:txBody>
      </p:sp>
      <p:sp>
        <p:nvSpPr>
          <p:cNvPr id="9" name="Rectangle 8"/>
          <p:cNvSpPr/>
          <p:nvPr/>
        </p:nvSpPr>
        <p:spPr>
          <a:xfrm>
            <a:off x="4572000" y="6211669"/>
            <a:ext cx="4572000" cy="646331"/>
          </a:xfrm>
          <a:prstGeom prst="rect">
            <a:avLst/>
          </a:prstGeom>
        </p:spPr>
        <p:txBody>
          <a:bodyPr wrap="square">
            <a:spAutoFit/>
          </a:bodyPr>
          <a:lstStyle/>
          <a:p>
            <a:pPr algn="r" fontAlgn="auto">
              <a:spcBef>
                <a:spcPts val="0"/>
              </a:spcBef>
              <a:spcAft>
                <a:spcPts val="0"/>
              </a:spcAft>
              <a:defRPr/>
            </a:pPr>
            <a:r>
              <a:rPr lang="en-US" b="1" dirty="0" smtClean="0">
                <a:latin typeface="Times New Roman" pitchFamily="18" charset="0"/>
                <a:cs typeface="Times New Roman" pitchFamily="18" charset="0"/>
              </a:rPr>
              <a:t>National Coordination Centre</a:t>
            </a:r>
          </a:p>
          <a:p>
            <a:pPr algn="r" fontAlgn="auto">
              <a:spcBef>
                <a:spcPts val="0"/>
              </a:spcBef>
              <a:spcAft>
                <a:spcPts val="0"/>
              </a:spcAft>
              <a:defRPr/>
            </a:pPr>
            <a:r>
              <a:rPr lang="en-US" b="1" dirty="0" smtClean="0">
                <a:latin typeface="Times New Roman" pitchFamily="18" charset="0"/>
                <a:cs typeface="Times New Roman" pitchFamily="18" charset="0"/>
              </a:rPr>
              <a:t>Pharmacovigilance </a:t>
            </a:r>
            <a:r>
              <a:rPr lang="en-US" b="1" dirty="0" err="1" smtClean="0">
                <a:latin typeface="Times New Roman" pitchFamily="18" charset="0"/>
                <a:cs typeface="Times New Roman" pitchFamily="18" charset="0"/>
              </a:rPr>
              <a:t>Programme</a:t>
            </a:r>
            <a:r>
              <a:rPr lang="en-US" b="1" dirty="0" smtClean="0">
                <a:latin typeface="Times New Roman" pitchFamily="18" charset="0"/>
                <a:cs typeface="Times New Roman" pitchFamily="18" charset="0"/>
              </a:rPr>
              <a:t> of India</a:t>
            </a:r>
            <a:endParaRPr lang="en-IN" b="1" dirty="0">
              <a:latin typeface="Times New Roman" pitchFamily="18" charset="0"/>
              <a:cs typeface="Times New Roman" pitchFamily="18" charset="0"/>
            </a:endParaRPr>
          </a:p>
        </p:txBody>
      </p:sp>
      <p:pic>
        <p:nvPicPr>
          <p:cNvPr id="10" name="Picture 9"/>
          <p:cNvPicPr>
            <a:picLocks noChangeAspect="1" noChangeArrowheads="1"/>
          </p:cNvPicPr>
          <p:nvPr/>
        </p:nvPicPr>
        <p:blipFill>
          <a:blip r:embed="rId3"/>
          <a:srcRect/>
          <a:stretch>
            <a:fillRect/>
          </a:stretch>
        </p:blipFill>
        <p:spPr bwMode="auto">
          <a:xfrm>
            <a:off x="357158" y="357166"/>
            <a:ext cx="1285875" cy="714375"/>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pic>
      <p:pic>
        <p:nvPicPr>
          <p:cNvPr id="11" name="Picture 2" descr="C:\Users\Lenovo\Desktop\logo.gif"/>
          <p:cNvPicPr>
            <a:picLocks noChangeAspect="1" noChangeArrowheads="1"/>
          </p:cNvPicPr>
          <p:nvPr/>
        </p:nvPicPr>
        <p:blipFill>
          <a:blip r:embed="rId4" cstate="print"/>
          <a:srcRect/>
          <a:stretch>
            <a:fillRect/>
          </a:stretch>
        </p:blipFill>
        <p:spPr bwMode="auto">
          <a:xfrm>
            <a:off x="7405716" y="357166"/>
            <a:ext cx="1309688" cy="684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323528" y="332656"/>
            <a:ext cx="8496944" cy="5904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p:cNvSpPr txBox="1"/>
          <p:nvPr/>
        </p:nvSpPr>
        <p:spPr>
          <a:xfrm>
            <a:off x="1907704" y="1340768"/>
            <a:ext cx="5616624" cy="3231654"/>
          </a:xfrm>
          <a:prstGeom prst="rect">
            <a:avLst/>
          </a:prstGeom>
          <a:noFill/>
        </p:spPr>
        <p:txBody>
          <a:bodyPr wrap="square" rtlCol="0">
            <a:spAutoFit/>
          </a:bodyPr>
          <a:lstStyle/>
          <a:p>
            <a:r>
              <a:rPr lang="en-IN" sz="2400" b="1" dirty="0" smtClean="0">
                <a:latin typeface="Times New Roman" pitchFamily="18" charset="0"/>
                <a:cs typeface="Times New Roman" pitchFamily="18" charset="0"/>
              </a:rPr>
              <a:t>Generate excel</a:t>
            </a:r>
          </a:p>
          <a:p>
            <a:endParaRPr lang="en-IN" dirty="0" smtClean="0">
              <a:latin typeface="Times New Roman" pitchFamily="18" charset="0"/>
              <a:cs typeface="Times New Roman" pitchFamily="18" charset="0"/>
            </a:endParaRPr>
          </a:p>
          <a:p>
            <a:r>
              <a:rPr lang="en-IN" dirty="0" smtClean="0">
                <a:latin typeface="Times New Roman" pitchFamily="18" charset="0"/>
                <a:cs typeface="Times New Roman" pitchFamily="18" charset="0"/>
              </a:rPr>
              <a:t>After generating excel, four different parameters will appears which are as follow :</a:t>
            </a:r>
          </a:p>
          <a:p>
            <a:endParaRPr lang="en-IN" dirty="0" smtClean="0">
              <a:latin typeface="Times New Roman" pitchFamily="18" charset="0"/>
              <a:cs typeface="Times New Roman" pitchFamily="18" charset="0"/>
            </a:endParaRPr>
          </a:p>
          <a:p>
            <a:r>
              <a:rPr lang="en-IN" dirty="0" smtClean="0">
                <a:latin typeface="Times New Roman" pitchFamily="18" charset="0"/>
                <a:cs typeface="Times New Roman" pitchFamily="18" charset="0"/>
              </a:rPr>
              <a:t>Query</a:t>
            </a:r>
          </a:p>
          <a:p>
            <a:r>
              <a:rPr lang="en-IN" dirty="0" smtClean="0">
                <a:latin typeface="Times New Roman" pitchFamily="18" charset="0"/>
                <a:cs typeface="Times New Roman" pitchFamily="18" charset="0"/>
              </a:rPr>
              <a:t>Report listing </a:t>
            </a:r>
          </a:p>
          <a:p>
            <a:r>
              <a:rPr lang="en-IN" dirty="0" smtClean="0">
                <a:latin typeface="Times New Roman" pitchFamily="18" charset="0"/>
                <a:cs typeface="Times New Roman" pitchFamily="18" charset="0"/>
              </a:rPr>
              <a:t>Drugs </a:t>
            </a:r>
          </a:p>
          <a:p>
            <a:r>
              <a:rPr lang="en-IN" dirty="0" smtClean="0">
                <a:latin typeface="Times New Roman" pitchFamily="18" charset="0"/>
                <a:cs typeface="Times New Roman" pitchFamily="18" charset="0"/>
              </a:rPr>
              <a:t>Reaction </a:t>
            </a:r>
          </a:p>
          <a:p>
            <a:endParaRPr lang="en-IN" dirty="0" smtClean="0"/>
          </a:p>
          <a:p>
            <a:endParaRPr lang="en-IN" dirty="0"/>
          </a:p>
        </p:txBody>
      </p:sp>
      <p:sp>
        <p:nvSpPr>
          <p:cNvPr id="8" name="Rectangle 7"/>
          <p:cNvSpPr/>
          <p:nvPr/>
        </p:nvSpPr>
        <p:spPr>
          <a:xfrm>
            <a:off x="4572000" y="6211669"/>
            <a:ext cx="4572000" cy="646331"/>
          </a:xfrm>
          <a:prstGeom prst="rect">
            <a:avLst/>
          </a:prstGeom>
        </p:spPr>
        <p:txBody>
          <a:bodyPr>
            <a:spAutoFit/>
          </a:bodyPr>
          <a:lstStyle/>
          <a:p>
            <a:pPr algn="r" fontAlgn="auto">
              <a:spcBef>
                <a:spcPts val="0"/>
              </a:spcBef>
              <a:spcAft>
                <a:spcPts val="0"/>
              </a:spcAft>
              <a:defRPr/>
            </a:pPr>
            <a:r>
              <a:rPr lang="en-US" b="1" dirty="0" smtClean="0">
                <a:latin typeface="Times New Roman" pitchFamily="18" charset="0"/>
                <a:cs typeface="Times New Roman" pitchFamily="18" charset="0"/>
              </a:rPr>
              <a:t>National Coordination Centre</a:t>
            </a:r>
          </a:p>
          <a:p>
            <a:pPr algn="r" fontAlgn="auto">
              <a:spcBef>
                <a:spcPts val="0"/>
              </a:spcBef>
              <a:spcAft>
                <a:spcPts val="0"/>
              </a:spcAft>
              <a:defRPr/>
            </a:pPr>
            <a:r>
              <a:rPr lang="en-US" b="1" dirty="0" smtClean="0">
                <a:latin typeface="Times New Roman" pitchFamily="18" charset="0"/>
                <a:cs typeface="Times New Roman" pitchFamily="18" charset="0"/>
              </a:rPr>
              <a:t>Pharmacovigilance </a:t>
            </a:r>
            <a:r>
              <a:rPr lang="en-US" b="1" dirty="0" err="1" smtClean="0">
                <a:latin typeface="Times New Roman" pitchFamily="18" charset="0"/>
                <a:cs typeface="Times New Roman" pitchFamily="18" charset="0"/>
              </a:rPr>
              <a:t>Programme</a:t>
            </a:r>
            <a:r>
              <a:rPr lang="en-US" b="1" dirty="0" smtClean="0">
                <a:latin typeface="Times New Roman" pitchFamily="18" charset="0"/>
                <a:cs typeface="Times New Roman" pitchFamily="18" charset="0"/>
              </a:rPr>
              <a:t> of India</a:t>
            </a:r>
            <a:endParaRPr lang="en-IN" b="1" dirty="0">
              <a:latin typeface="Times New Roman" pitchFamily="18" charset="0"/>
              <a:cs typeface="Times New Roman" pitchFamily="18" charset="0"/>
            </a:endParaRPr>
          </a:p>
        </p:txBody>
      </p:sp>
      <p:pic>
        <p:nvPicPr>
          <p:cNvPr id="9" name="Picture 9"/>
          <p:cNvPicPr>
            <a:picLocks noChangeAspect="1" noChangeArrowheads="1"/>
          </p:cNvPicPr>
          <p:nvPr/>
        </p:nvPicPr>
        <p:blipFill>
          <a:blip r:embed="rId2"/>
          <a:srcRect/>
          <a:stretch>
            <a:fillRect/>
          </a:stretch>
        </p:blipFill>
        <p:spPr bwMode="auto">
          <a:xfrm>
            <a:off x="357158" y="357166"/>
            <a:ext cx="1285875" cy="714375"/>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pic>
      <p:pic>
        <p:nvPicPr>
          <p:cNvPr id="10" name="Picture 2" descr="C:\Users\Lenovo\Desktop\logo.gif"/>
          <p:cNvPicPr>
            <a:picLocks noChangeAspect="1" noChangeArrowheads="1"/>
          </p:cNvPicPr>
          <p:nvPr/>
        </p:nvPicPr>
        <p:blipFill>
          <a:blip r:embed="rId3" cstate="print"/>
          <a:srcRect/>
          <a:stretch>
            <a:fillRect/>
          </a:stretch>
        </p:blipFill>
        <p:spPr bwMode="auto">
          <a:xfrm>
            <a:off x="7405716" y="357166"/>
            <a:ext cx="1309688" cy="684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323528" y="332656"/>
            <a:ext cx="8496944" cy="5976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7" name="Picture 6"/>
          <p:cNvPicPr/>
          <p:nvPr/>
        </p:nvPicPr>
        <p:blipFill>
          <a:blip r:embed="rId2" cstate="print"/>
          <a:srcRect r="15277" b="5634"/>
          <a:stretch>
            <a:fillRect/>
          </a:stretch>
        </p:blipFill>
        <p:spPr bwMode="auto">
          <a:xfrm>
            <a:off x="323528" y="1628800"/>
            <a:ext cx="8424936" cy="4608512"/>
          </a:xfrm>
          <a:prstGeom prst="rect">
            <a:avLst/>
          </a:prstGeom>
          <a:noFill/>
          <a:ln w="9525">
            <a:noFill/>
            <a:miter lim="800000"/>
            <a:headEnd/>
            <a:tailEnd/>
          </a:ln>
        </p:spPr>
      </p:pic>
      <p:sp>
        <p:nvSpPr>
          <p:cNvPr id="8" name="TextBox 7"/>
          <p:cNvSpPr txBox="1"/>
          <p:nvPr/>
        </p:nvSpPr>
        <p:spPr>
          <a:xfrm>
            <a:off x="2627784" y="692696"/>
            <a:ext cx="3024336" cy="461665"/>
          </a:xfrm>
          <a:prstGeom prst="rect">
            <a:avLst/>
          </a:prstGeom>
          <a:noFill/>
        </p:spPr>
        <p:txBody>
          <a:bodyPr wrap="square" rtlCol="0">
            <a:spAutoFit/>
          </a:bodyPr>
          <a:lstStyle/>
          <a:p>
            <a:r>
              <a:rPr lang="en-IN" sz="2400" b="1" dirty="0" smtClean="0">
                <a:latin typeface="Times New Roman" pitchFamily="18" charset="0"/>
                <a:cs typeface="Times New Roman" pitchFamily="18" charset="0"/>
              </a:rPr>
              <a:t>Query</a:t>
            </a:r>
            <a:r>
              <a:rPr lang="en-IN" dirty="0" smtClean="0"/>
              <a:t> </a:t>
            </a:r>
            <a:endParaRPr lang="en-IN" dirty="0"/>
          </a:p>
        </p:txBody>
      </p:sp>
      <p:sp>
        <p:nvSpPr>
          <p:cNvPr id="9" name="Rectangle 8"/>
          <p:cNvSpPr/>
          <p:nvPr/>
        </p:nvSpPr>
        <p:spPr>
          <a:xfrm>
            <a:off x="4572000" y="6211669"/>
            <a:ext cx="4572000" cy="646331"/>
          </a:xfrm>
          <a:prstGeom prst="rect">
            <a:avLst/>
          </a:prstGeom>
        </p:spPr>
        <p:txBody>
          <a:bodyPr>
            <a:spAutoFit/>
          </a:bodyPr>
          <a:lstStyle/>
          <a:p>
            <a:pPr algn="r" fontAlgn="auto">
              <a:spcBef>
                <a:spcPts val="0"/>
              </a:spcBef>
              <a:spcAft>
                <a:spcPts val="0"/>
              </a:spcAft>
              <a:defRPr/>
            </a:pPr>
            <a:r>
              <a:rPr lang="en-US" b="1" dirty="0" smtClean="0">
                <a:latin typeface="Times New Roman" pitchFamily="18" charset="0"/>
                <a:cs typeface="Times New Roman" pitchFamily="18" charset="0"/>
              </a:rPr>
              <a:t>National Coordination Centre</a:t>
            </a:r>
          </a:p>
          <a:p>
            <a:pPr algn="r" fontAlgn="auto">
              <a:spcBef>
                <a:spcPts val="0"/>
              </a:spcBef>
              <a:spcAft>
                <a:spcPts val="0"/>
              </a:spcAft>
              <a:defRPr/>
            </a:pPr>
            <a:r>
              <a:rPr lang="en-US" b="1" dirty="0" smtClean="0">
                <a:latin typeface="Times New Roman" pitchFamily="18" charset="0"/>
                <a:cs typeface="Times New Roman" pitchFamily="18" charset="0"/>
              </a:rPr>
              <a:t>Pharmacovigilance </a:t>
            </a:r>
            <a:r>
              <a:rPr lang="en-US" b="1" dirty="0" err="1" smtClean="0">
                <a:latin typeface="Times New Roman" pitchFamily="18" charset="0"/>
                <a:cs typeface="Times New Roman" pitchFamily="18" charset="0"/>
              </a:rPr>
              <a:t>Programme</a:t>
            </a:r>
            <a:r>
              <a:rPr lang="en-US" b="1" dirty="0" smtClean="0">
                <a:latin typeface="Times New Roman" pitchFamily="18" charset="0"/>
                <a:cs typeface="Times New Roman" pitchFamily="18" charset="0"/>
              </a:rPr>
              <a:t> of India</a:t>
            </a:r>
            <a:endParaRPr lang="en-IN" b="1" dirty="0">
              <a:latin typeface="Times New Roman" pitchFamily="18" charset="0"/>
              <a:cs typeface="Times New Roman" pitchFamily="18" charset="0"/>
            </a:endParaRPr>
          </a:p>
        </p:txBody>
      </p:sp>
      <p:pic>
        <p:nvPicPr>
          <p:cNvPr id="10" name="Picture 9"/>
          <p:cNvPicPr>
            <a:picLocks noChangeAspect="1" noChangeArrowheads="1"/>
          </p:cNvPicPr>
          <p:nvPr/>
        </p:nvPicPr>
        <p:blipFill>
          <a:blip r:embed="rId3"/>
          <a:srcRect/>
          <a:stretch>
            <a:fillRect/>
          </a:stretch>
        </p:blipFill>
        <p:spPr bwMode="auto">
          <a:xfrm>
            <a:off x="357158" y="357166"/>
            <a:ext cx="1285875" cy="714375"/>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pic>
      <p:pic>
        <p:nvPicPr>
          <p:cNvPr id="11" name="Picture 2" descr="C:\Users\Lenovo\Desktop\logo.gif"/>
          <p:cNvPicPr>
            <a:picLocks noChangeAspect="1" noChangeArrowheads="1"/>
          </p:cNvPicPr>
          <p:nvPr/>
        </p:nvPicPr>
        <p:blipFill>
          <a:blip r:embed="rId4" cstate="print"/>
          <a:srcRect/>
          <a:stretch>
            <a:fillRect/>
          </a:stretch>
        </p:blipFill>
        <p:spPr bwMode="auto">
          <a:xfrm>
            <a:off x="7405716" y="357166"/>
            <a:ext cx="1309688" cy="684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323528" y="332656"/>
            <a:ext cx="8496944" cy="5976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7" name="Picture 6"/>
          <p:cNvPicPr/>
          <p:nvPr/>
        </p:nvPicPr>
        <p:blipFill>
          <a:blip r:embed="rId2" cstate="print"/>
          <a:srcRect r="15264" b="5352"/>
          <a:stretch>
            <a:fillRect/>
          </a:stretch>
        </p:blipFill>
        <p:spPr bwMode="auto">
          <a:xfrm>
            <a:off x="395536" y="1628800"/>
            <a:ext cx="8424936" cy="4536504"/>
          </a:xfrm>
          <a:prstGeom prst="rect">
            <a:avLst/>
          </a:prstGeom>
          <a:noFill/>
          <a:ln w="9525">
            <a:noFill/>
            <a:miter lim="800000"/>
            <a:headEnd/>
            <a:tailEnd/>
          </a:ln>
        </p:spPr>
      </p:pic>
      <p:sp>
        <p:nvSpPr>
          <p:cNvPr id="8" name="TextBox 7"/>
          <p:cNvSpPr txBox="1"/>
          <p:nvPr/>
        </p:nvSpPr>
        <p:spPr>
          <a:xfrm>
            <a:off x="2267744" y="836712"/>
            <a:ext cx="3240360" cy="738664"/>
          </a:xfrm>
          <a:prstGeom prst="rect">
            <a:avLst/>
          </a:prstGeom>
          <a:noFill/>
        </p:spPr>
        <p:txBody>
          <a:bodyPr wrap="square" rtlCol="0">
            <a:spAutoFit/>
          </a:bodyPr>
          <a:lstStyle/>
          <a:p>
            <a:r>
              <a:rPr lang="en-IN" sz="2400" b="1" dirty="0" smtClean="0">
                <a:latin typeface="Times New Roman" pitchFamily="18" charset="0"/>
                <a:cs typeface="Times New Roman" pitchFamily="18" charset="0"/>
              </a:rPr>
              <a:t>Report listing</a:t>
            </a:r>
          </a:p>
          <a:p>
            <a:endParaRPr lang="en-IN" dirty="0"/>
          </a:p>
        </p:txBody>
      </p:sp>
      <p:sp>
        <p:nvSpPr>
          <p:cNvPr id="15" name="Rectangle 14"/>
          <p:cNvSpPr/>
          <p:nvPr/>
        </p:nvSpPr>
        <p:spPr>
          <a:xfrm>
            <a:off x="4572000" y="6211669"/>
            <a:ext cx="4572000" cy="646331"/>
          </a:xfrm>
          <a:prstGeom prst="rect">
            <a:avLst/>
          </a:prstGeom>
        </p:spPr>
        <p:txBody>
          <a:bodyPr>
            <a:spAutoFit/>
          </a:bodyPr>
          <a:lstStyle/>
          <a:p>
            <a:pPr algn="r" fontAlgn="auto">
              <a:spcBef>
                <a:spcPts val="0"/>
              </a:spcBef>
              <a:spcAft>
                <a:spcPts val="0"/>
              </a:spcAft>
              <a:defRPr/>
            </a:pPr>
            <a:r>
              <a:rPr lang="en-US" b="1" dirty="0" smtClean="0">
                <a:latin typeface="Times New Roman" pitchFamily="18" charset="0"/>
                <a:cs typeface="Times New Roman" pitchFamily="18" charset="0"/>
              </a:rPr>
              <a:t>National Coordination Centre</a:t>
            </a:r>
          </a:p>
          <a:p>
            <a:pPr algn="r" fontAlgn="auto">
              <a:spcBef>
                <a:spcPts val="0"/>
              </a:spcBef>
              <a:spcAft>
                <a:spcPts val="0"/>
              </a:spcAft>
              <a:defRPr/>
            </a:pPr>
            <a:r>
              <a:rPr lang="en-US" b="1" dirty="0" smtClean="0">
                <a:latin typeface="Times New Roman" pitchFamily="18" charset="0"/>
                <a:cs typeface="Times New Roman" pitchFamily="18" charset="0"/>
              </a:rPr>
              <a:t>Pharmacovigilance </a:t>
            </a:r>
            <a:r>
              <a:rPr lang="en-US" b="1" dirty="0" err="1" smtClean="0">
                <a:latin typeface="Times New Roman" pitchFamily="18" charset="0"/>
                <a:cs typeface="Times New Roman" pitchFamily="18" charset="0"/>
              </a:rPr>
              <a:t>Programme</a:t>
            </a:r>
            <a:r>
              <a:rPr lang="en-US" b="1" dirty="0" smtClean="0">
                <a:latin typeface="Times New Roman" pitchFamily="18" charset="0"/>
                <a:cs typeface="Times New Roman" pitchFamily="18" charset="0"/>
              </a:rPr>
              <a:t> of India</a:t>
            </a:r>
            <a:endParaRPr lang="en-IN" b="1" dirty="0">
              <a:latin typeface="Times New Roman" pitchFamily="18" charset="0"/>
              <a:cs typeface="Times New Roman" pitchFamily="18" charset="0"/>
            </a:endParaRPr>
          </a:p>
        </p:txBody>
      </p:sp>
      <p:pic>
        <p:nvPicPr>
          <p:cNvPr id="9" name="Picture 9"/>
          <p:cNvPicPr>
            <a:picLocks noChangeAspect="1" noChangeArrowheads="1"/>
          </p:cNvPicPr>
          <p:nvPr/>
        </p:nvPicPr>
        <p:blipFill>
          <a:blip r:embed="rId3"/>
          <a:srcRect/>
          <a:stretch>
            <a:fillRect/>
          </a:stretch>
        </p:blipFill>
        <p:spPr bwMode="auto">
          <a:xfrm>
            <a:off x="357158" y="357166"/>
            <a:ext cx="1285875" cy="714375"/>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pic>
      <p:pic>
        <p:nvPicPr>
          <p:cNvPr id="10" name="Picture 2" descr="C:\Users\Lenovo\Desktop\logo.gif"/>
          <p:cNvPicPr>
            <a:picLocks noChangeAspect="1" noChangeArrowheads="1"/>
          </p:cNvPicPr>
          <p:nvPr/>
        </p:nvPicPr>
        <p:blipFill>
          <a:blip r:embed="rId4" cstate="print"/>
          <a:srcRect/>
          <a:stretch>
            <a:fillRect/>
          </a:stretch>
        </p:blipFill>
        <p:spPr bwMode="auto">
          <a:xfrm>
            <a:off x="7405716" y="357166"/>
            <a:ext cx="1309688" cy="684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323528" y="332656"/>
            <a:ext cx="8496944" cy="5976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6" name="Picture 2" descr="C:\Users\Lenovo\Desktop\logo.gif"/>
          <p:cNvPicPr>
            <a:picLocks noChangeAspect="1" noChangeArrowheads="1"/>
          </p:cNvPicPr>
          <p:nvPr/>
        </p:nvPicPr>
        <p:blipFill>
          <a:blip r:embed="rId2" cstate="print"/>
          <a:srcRect/>
          <a:stretch>
            <a:fillRect/>
          </a:stretch>
        </p:blipFill>
        <p:spPr bwMode="auto">
          <a:xfrm>
            <a:off x="7308304" y="404664"/>
            <a:ext cx="1468363" cy="917823"/>
          </a:xfrm>
          <a:prstGeom prst="rect">
            <a:avLst/>
          </a:prstGeom>
          <a:noFill/>
        </p:spPr>
      </p:pic>
      <p:pic>
        <p:nvPicPr>
          <p:cNvPr id="7" name="Picture 6"/>
          <p:cNvPicPr/>
          <p:nvPr/>
        </p:nvPicPr>
        <p:blipFill>
          <a:blip r:embed="rId3" cstate="print"/>
          <a:srcRect r="15264" b="5352"/>
          <a:stretch>
            <a:fillRect/>
          </a:stretch>
        </p:blipFill>
        <p:spPr bwMode="auto">
          <a:xfrm>
            <a:off x="467544" y="1447800"/>
            <a:ext cx="8352928" cy="4789512"/>
          </a:xfrm>
          <a:prstGeom prst="rect">
            <a:avLst/>
          </a:prstGeom>
          <a:noFill/>
          <a:ln w="9525">
            <a:noFill/>
            <a:miter lim="800000"/>
            <a:headEnd/>
            <a:tailEnd/>
          </a:ln>
        </p:spPr>
      </p:pic>
      <p:sp>
        <p:nvSpPr>
          <p:cNvPr id="8" name="TextBox 7"/>
          <p:cNvSpPr txBox="1"/>
          <p:nvPr/>
        </p:nvSpPr>
        <p:spPr>
          <a:xfrm>
            <a:off x="2483768" y="764704"/>
            <a:ext cx="3456384" cy="461665"/>
          </a:xfrm>
          <a:prstGeom prst="rect">
            <a:avLst/>
          </a:prstGeom>
          <a:noFill/>
        </p:spPr>
        <p:txBody>
          <a:bodyPr wrap="square" rtlCol="0">
            <a:spAutoFit/>
          </a:bodyPr>
          <a:lstStyle/>
          <a:p>
            <a:r>
              <a:rPr lang="en-IN" sz="2400" b="1" dirty="0" smtClean="0">
                <a:latin typeface="Times New Roman" pitchFamily="18" charset="0"/>
                <a:cs typeface="Times New Roman" pitchFamily="18" charset="0"/>
              </a:rPr>
              <a:t>Drugs</a:t>
            </a:r>
            <a:r>
              <a:rPr lang="en-IN" dirty="0" smtClean="0"/>
              <a:t> </a:t>
            </a:r>
            <a:endParaRPr lang="en-IN" dirty="0"/>
          </a:p>
        </p:txBody>
      </p:sp>
      <p:sp>
        <p:nvSpPr>
          <p:cNvPr id="9" name="Rectangle 8"/>
          <p:cNvSpPr/>
          <p:nvPr/>
        </p:nvSpPr>
        <p:spPr>
          <a:xfrm>
            <a:off x="4572000" y="6211669"/>
            <a:ext cx="4572000" cy="646331"/>
          </a:xfrm>
          <a:prstGeom prst="rect">
            <a:avLst/>
          </a:prstGeom>
        </p:spPr>
        <p:txBody>
          <a:bodyPr>
            <a:spAutoFit/>
          </a:bodyPr>
          <a:lstStyle/>
          <a:p>
            <a:pPr algn="r" fontAlgn="auto">
              <a:spcBef>
                <a:spcPts val="0"/>
              </a:spcBef>
              <a:spcAft>
                <a:spcPts val="0"/>
              </a:spcAft>
              <a:defRPr/>
            </a:pPr>
            <a:r>
              <a:rPr lang="en-US" b="1" dirty="0" smtClean="0">
                <a:latin typeface="Times New Roman" pitchFamily="18" charset="0"/>
                <a:cs typeface="Times New Roman" pitchFamily="18" charset="0"/>
              </a:rPr>
              <a:t>National Coordination Centre</a:t>
            </a:r>
          </a:p>
          <a:p>
            <a:pPr algn="r" fontAlgn="auto">
              <a:spcBef>
                <a:spcPts val="0"/>
              </a:spcBef>
              <a:spcAft>
                <a:spcPts val="0"/>
              </a:spcAft>
              <a:defRPr/>
            </a:pPr>
            <a:r>
              <a:rPr lang="en-US" b="1" dirty="0" smtClean="0">
                <a:latin typeface="Times New Roman" pitchFamily="18" charset="0"/>
                <a:cs typeface="Times New Roman" pitchFamily="18" charset="0"/>
              </a:rPr>
              <a:t>Pharmacovigilance </a:t>
            </a:r>
            <a:r>
              <a:rPr lang="en-US" b="1" dirty="0" err="1" smtClean="0">
                <a:latin typeface="Times New Roman" pitchFamily="18" charset="0"/>
                <a:cs typeface="Times New Roman" pitchFamily="18" charset="0"/>
              </a:rPr>
              <a:t>Programme</a:t>
            </a:r>
            <a:r>
              <a:rPr lang="en-US" b="1" dirty="0" smtClean="0">
                <a:latin typeface="Times New Roman" pitchFamily="18" charset="0"/>
                <a:cs typeface="Times New Roman" pitchFamily="18" charset="0"/>
              </a:rPr>
              <a:t> of India</a:t>
            </a:r>
            <a:endParaRPr lang="en-IN" b="1" dirty="0">
              <a:latin typeface="Times New Roman" pitchFamily="18" charset="0"/>
              <a:cs typeface="Times New Roman" pitchFamily="18" charset="0"/>
            </a:endParaRPr>
          </a:p>
        </p:txBody>
      </p:sp>
      <p:pic>
        <p:nvPicPr>
          <p:cNvPr id="10" name="Picture 9"/>
          <p:cNvPicPr>
            <a:picLocks noChangeAspect="1" noChangeArrowheads="1"/>
          </p:cNvPicPr>
          <p:nvPr/>
        </p:nvPicPr>
        <p:blipFill>
          <a:blip r:embed="rId4"/>
          <a:srcRect/>
          <a:stretch>
            <a:fillRect/>
          </a:stretch>
        </p:blipFill>
        <p:spPr bwMode="auto">
          <a:xfrm>
            <a:off x="357158" y="357166"/>
            <a:ext cx="1285875" cy="714375"/>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323528" y="332656"/>
            <a:ext cx="8496944" cy="5976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6" name="Picture 2" descr="C:\Users\Lenovo\Desktop\logo.gif"/>
          <p:cNvPicPr>
            <a:picLocks noChangeAspect="1" noChangeArrowheads="1"/>
          </p:cNvPicPr>
          <p:nvPr/>
        </p:nvPicPr>
        <p:blipFill>
          <a:blip r:embed="rId2" cstate="print"/>
          <a:srcRect/>
          <a:stretch>
            <a:fillRect/>
          </a:stretch>
        </p:blipFill>
        <p:spPr bwMode="auto">
          <a:xfrm>
            <a:off x="7308304" y="404664"/>
            <a:ext cx="1468363" cy="917823"/>
          </a:xfrm>
          <a:prstGeom prst="rect">
            <a:avLst/>
          </a:prstGeom>
          <a:noFill/>
        </p:spPr>
      </p:pic>
      <p:pic>
        <p:nvPicPr>
          <p:cNvPr id="8" name="Picture 7"/>
          <p:cNvPicPr/>
          <p:nvPr/>
        </p:nvPicPr>
        <p:blipFill>
          <a:blip r:embed="rId3" cstate="print"/>
          <a:srcRect r="15145" b="5634"/>
          <a:stretch>
            <a:fillRect/>
          </a:stretch>
        </p:blipFill>
        <p:spPr bwMode="auto">
          <a:xfrm>
            <a:off x="395536" y="1484784"/>
            <a:ext cx="8424936" cy="4680520"/>
          </a:xfrm>
          <a:prstGeom prst="rect">
            <a:avLst/>
          </a:prstGeom>
          <a:noFill/>
          <a:ln w="9525">
            <a:noFill/>
            <a:miter lim="800000"/>
            <a:headEnd/>
            <a:tailEnd/>
          </a:ln>
        </p:spPr>
      </p:pic>
      <p:sp>
        <p:nvSpPr>
          <p:cNvPr id="9" name="TextBox 8"/>
          <p:cNvSpPr txBox="1"/>
          <p:nvPr/>
        </p:nvSpPr>
        <p:spPr>
          <a:xfrm>
            <a:off x="2483768" y="764704"/>
            <a:ext cx="3528392" cy="461665"/>
          </a:xfrm>
          <a:prstGeom prst="rect">
            <a:avLst/>
          </a:prstGeom>
          <a:noFill/>
        </p:spPr>
        <p:txBody>
          <a:bodyPr wrap="square" rtlCol="0">
            <a:spAutoFit/>
          </a:bodyPr>
          <a:lstStyle/>
          <a:p>
            <a:r>
              <a:rPr lang="en-IN" sz="2400" b="1" dirty="0" smtClean="0">
                <a:latin typeface="Times New Roman" pitchFamily="18" charset="0"/>
                <a:cs typeface="Times New Roman" pitchFamily="18" charset="0"/>
              </a:rPr>
              <a:t>Reactions</a:t>
            </a:r>
            <a:r>
              <a:rPr lang="en-IN" dirty="0" smtClean="0"/>
              <a:t> </a:t>
            </a:r>
            <a:endParaRPr lang="en-IN" dirty="0"/>
          </a:p>
        </p:txBody>
      </p:sp>
      <p:sp>
        <p:nvSpPr>
          <p:cNvPr id="10" name="Rectangle 9"/>
          <p:cNvSpPr/>
          <p:nvPr/>
        </p:nvSpPr>
        <p:spPr>
          <a:xfrm>
            <a:off x="4572000" y="6211669"/>
            <a:ext cx="4572000" cy="646331"/>
          </a:xfrm>
          <a:prstGeom prst="rect">
            <a:avLst/>
          </a:prstGeom>
        </p:spPr>
        <p:txBody>
          <a:bodyPr>
            <a:spAutoFit/>
          </a:bodyPr>
          <a:lstStyle/>
          <a:p>
            <a:pPr algn="r" fontAlgn="auto">
              <a:spcBef>
                <a:spcPts val="0"/>
              </a:spcBef>
              <a:spcAft>
                <a:spcPts val="0"/>
              </a:spcAft>
              <a:defRPr/>
            </a:pPr>
            <a:r>
              <a:rPr lang="en-US" b="1" dirty="0" smtClean="0">
                <a:latin typeface="Times New Roman" pitchFamily="18" charset="0"/>
                <a:cs typeface="Times New Roman" pitchFamily="18" charset="0"/>
              </a:rPr>
              <a:t>National Coordination Centre</a:t>
            </a:r>
          </a:p>
          <a:p>
            <a:pPr algn="r" fontAlgn="auto">
              <a:spcBef>
                <a:spcPts val="0"/>
              </a:spcBef>
              <a:spcAft>
                <a:spcPts val="0"/>
              </a:spcAft>
              <a:defRPr/>
            </a:pPr>
            <a:r>
              <a:rPr lang="en-US" b="1" dirty="0" smtClean="0">
                <a:latin typeface="Times New Roman" pitchFamily="18" charset="0"/>
                <a:cs typeface="Times New Roman" pitchFamily="18" charset="0"/>
              </a:rPr>
              <a:t>Pharmacovigilance </a:t>
            </a:r>
            <a:r>
              <a:rPr lang="en-US" b="1" dirty="0" err="1" smtClean="0">
                <a:latin typeface="Times New Roman" pitchFamily="18" charset="0"/>
                <a:cs typeface="Times New Roman" pitchFamily="18" charset="0"/>
              </a:rPr>
              <a:t>Programme</a:t>
            </a:r>
            <a:r>
              <a:rPr lang="en-US" b="1" dirty="0" smtClean="0">
                <a:latin typeface="Times New Roman" pitchFamily="18" charset="0"/>
                <a:cs typeface="Times New Roman" pitchFamily="18" charset="0"/>
              </a:rPr>
              <a:t> of India</a:t>
            </a:r>
            <a:endParaRPr lang="en-IN" b="1" dirty="0">
              <a:latin typeface="Times New Roman" pitchFamily="18" charset="0"/>
              <a:cs typeface="Times New Roman" pitchFamily="18" charset="0"/>
            </a:endParaRPr>
          </a:p>
        </p:txBody>
      </p:sp>
      <p:pic>
        <p:nvPicPr>
          <p:cNvPr id="11" name="Picture 9"/>
          <p:cNvPicPr>
            <a:picLocks noChangeAspect="1" noChangeArrowheads="1"/>
          </p:cNvPicPr>
          <p:nvPr/>
        </p:nvPicPr>
        <p:blipFill>
          <a:blip r:embed="rId4"/>
          <a:srcRect/>
          <a:stretch>
            <a:fillRect/>
          </a:stretch>
        </p:blipFill>
        <p:spPr bwMode="auto">
          <a:xfrm>
            <a:off x="357158" y="357166"/>
            <a:ext cx="1285875" cy="714375"/>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Rectangle 2"/>
          <p:cNvSpPr/>
          <p:nvPr/>
        </p:nvSpPr>
        <p:spPr>
          <a:xfrm>
            <a:off x="323528" y="332656"/>
            <a:ext cx="8568952" cy="5904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539552" y="620688"/>
            <a:ext cx="8208912" cy="5447645"/>
          </a:xfrm>
          <a:prstGeom prst="rect">
            <a:avLst/>
          </a:prstGeom>
          <a:noFill/>
        </p:spPr>
        <p:txBody>
          <a:bodyPr wrap="square" rtlCol="0">
            <a:spAutoFit/>
          </a:bodyPr>
          <a:lstStyle/>
          <a:p>
            <a:r>
              <a:rPr lang="en-IN" sz="2400" b="1" dirty="0" smtClean="0">
                <a:latin typeface="Times New Roman" pitchFamily="18" charset="0"/>
                <a:cs typeface="Times New Roman" pitchFamily="18" charset="0"/>
              </a:rPr>
              <a:t>		Data Access and Protection</a:t>
            </a:r>
          </a:p>
          <a:p>
            <a:endParaRPr lang="en-IN" sz="2000" b="1" dirty="0" smtClean="0">
              <a:latin typeface="Times New Roman" pitchFamily="18" charset="0"/>
              <a:cs typeface="Times New Roman" pitchFamily="18" charset="0"/>
            </a:endParaRPr>
          </a:p>
          <a:p>
            <a:endParaRPr lang="en-IN" sz="2000" b="1" dirty="0" smtClean="0">
              <a:latin typeface="Times New Roman" pitchFamily="18" charset="0"/>
              <a:cs typeface="Times New Roman" pitchFamily="18" charset="0"/>
            </a:endParaRPr>
          </a:p>
          <a:p>
            <a:r>
              <a:rPr lang="en-IN" sz="2000" dirty="0" smtClean="0">
                <a:latin typeface="Times New Roman" pitchFamily="18" charset="0"/>
                <a:cs typeface="Times New Roman" pitchFamily="18" charset="0"/>
              </a:rPr>
              <a:t>Only authorised users shall have access to the data and normally there is no need for different access levels.</a:t>
            </a:r>
          </a:p>
          <a:p>
            <a:pPr>
              <a:buFont typeface="Arial" pitchFamily="34" charset="0"/>
              <a:buChar char="•"/>
            </a:pPr>
            <a:r>
              <a:rPr lang="en-IN" sz="2000" dirty="0" smtClean="0">
                <a:latin typeface="Times New Roman" pitchFamily="18" charset="0"/>
                <a:cs typeface="Times New Roman" pitchFamily="18" charset="0"/>
              </a:rPr>
              <a:t>User name and password or higher security demands.</a:t>
            </a:r>
          </a:p>
          <a:p>
            <a:endParaRPr lang="en-IN" sz="2000" dirty="0" smtClean="0">
              <a:latin typeface="Times New Roman" pitchFamily="18" charset="0"/>
              <a:cs typeface="Times New Roman" pitchFamily="18" charset="0"/>
            </a:endParaRPr>
          </a:p>
          <a:p>
            <a:endParaRPr lang="en-IN" sz="2000" dirty="0" smtClean="0">
              <a:latin typeface="Times New Roman" pitchFamily="18" charset="0"/>
              <a:cs typeface="Times New Roman" pitchFamily="18" charset="0"/>
            </a:endParaRPr>
          </a:p>
          <a:p>
            <a:r>
              <a:rPr lang="en-IN" sz="2000" dirty="0" smtClean="0">
                <a:latin typeface="Times New Roman" pitchFamily="18" charset="0"/>
                <a:cs typeface="Times New Roman" pitchFamily="18" charset="0"/>
              </a:rPr>
              <a:t>Data should be encrypted when sent over for example the internet</a:t>
            </a:r>
          </a:p>
          <a:p>
            <a:pPr>
              <a:buFont typeface="Arial" pitchFamily="34" charset="0"/>
              <a:buChar char="•"/>
            </a:pPr>
            <a:r>
              <a:rPr lang="en-IN" sz="2000" dirty="0" smtClean="0">
                <a:latin typeface="Times New Roman" pitchFamily="18" charset="0"/>
                <a:cs typeface="Times New Roman" pitchFamily="18" charset="0"/>
              </a:rPr>
              <a:t>Also important to consider when sending data to external receivers.</a:t>
            </a:r>
          </a:p>
          <a:p>
            <a:endParaRPr lang="en-IN" sz="2000" dirty="0" smtClean="0">
              <a:latin typeface="Times New Roman" pitchFamily="18" charset="0"/>
              <a:cs typeface="Times New Roman" pitchFamily="18" charset="0"/>
            </a:endParaRPr>
          </a:p>
          <a:p>
            <a:endParaRPr lang="en-IN" sz="2000" dirty="0" smtClean="0">
              <a:latin typeface="Times New Roman" pitchFamily="18" charset="0"/>
              <a:cs typeface="Times New Roman" pitchFamily="18" charset="0"/>
            </a:endParaRPr>
          </a:p>
          <a:p>
            <a:r>
              <a:rPr lang="en-IN" sz="2000" dirty="0" smtClean="0">
                <a:latin typeface="Times New Roman" pitchFamily="18" charset="0"/>
                <a:cs typeface="Times New Roman" pitchFamily="18" charset="0"/>
              </a:rPr>
              <a:t>Traceability </a:t>
            </a:r>
          </a:p>
          <a:p>
            <a:pPr>
              <a:buFont typeface="Arial" pitchFamily="34" charset="0"/>
              <a:buChar char="•"/>
            </a:pPr>
            <a:r>
              <a:rPr lang="en-IN" sz="2000" dirty="0" smtClean="0">
                <a:latin typeface="Times New Roman" pitchFamily="18" charset="0"/>
                <a:cs typeface="Times New Roman" pitchFamily="18" charset="0"/>
              </a:rPr>
              <a:t>You should be able to track changes via some kind of audit trail.</a:t>
            </a:r>
          </a:p>
          <a:p>
            <a:pPr>
              <a:buFont typeface="Arial" pitchFamily="34" charset="0"/>
              <a:buChar char="•"/>
            </a:pPr>
            <a:r>
              <a:rPr lang="en-IN" sz="2000" dirty="0" smtClean="0">
                <a:latin typeface="Times New Roman" pitchFamily="18" charset="0"/>
                <a:cs typeface="Times New Roman" pitchFamily="18" charset="0"/>
              </a:rPr>
              <a:t>Also relevant for historical/deleted data.</a:t>
            </a:r>
          </a:p>
          <a:p>
            <a:endParaRPr lang="en-IN" sz="2000" dirty="0" smtClean="0">
              <a:latin typeface="Times New Roman" pitchFamily="18" charset="0"/>
              <a:cs typeface="Times New Roman" pitchFamily="18" charset="0"/>
            </a:endParaRPr>
          </a:p>
          <a:p>
            <a:endParaRPr lang="en-IN" sz="2400" b="1" dirty="0">
              <a:latin typeface="Times New Roman" pitchFamily="18" charset="0"/>
              <a:cs typeface="Times New Roman" pitchFamily="18" charset="0"/>
            </a:endParaRPr>
          </a:p>
        </p:txBody>
      </p:sp>
      <p:sp>
        <p:nvSpPr>
          <p:cNvPr id="7" name="Rectangle 6"/>
          <p:cNvSpPr/>
          <p:nvPr/>
        </p:nvSpPr>
        <p:spPr>
          <a:xfrm>
            <a:off x="4572000" y="6211669"/>
            <a:ext cx="4572000" cy="646331"/>
          </a:xfrm>
          <a:prstGeom prst="rect">
            <a:avLst/>
          </a:prstGeom>
        </p:spPr>
        <p:txBody>
          <a:bodyPr>
            <a:spAutoFit/>
          </a:bodyPr>
          <a:lstStyle/>
          <a:p>
            <a:pPr algn="r" fontAlgn="auto">
              <a:spcBef>
                <a:spcPts val="0"/>
              </a:spcBef>
              <a:spcAft>
                <a:spcPts val="0"/>
              </a:spcAft>
              <a:defRPr/>
            </a:pPr>
            <a:r>
              <a:rPr lang="en-US" b="1" dirty="0" smtClean="0">
                <a:latin typeface="Times New Roman" pitchFamily="18" charset="0"/>
                <a:cs typeface="Times New Roman" pitchFamily="18" charset="0"/>
              </a:rPr>
              <a:t>National Coordination Centre</a:t>
            </a:r>
          </a:p>
          <a:p>
            <a:pPr algn="r" fontAlgn="auto">
              <a:spcBef>
                <a:spcPts val="0"/>
              </a:spcBef>
              <a:spcAft>
                <a:spcPts val="0"/>
              </a:spcAft>
              <a:defRPr/>
            </a:pPr>
            <a:r>
              <a:rPr lang="en-US" b="1" dirty="0" smtClean="0">
                <a:latin typeface="Times New Roman" pitchFamily="18" charset="0"/>
                <a:cs typeface="Times New Roman" pitchFamily="18" charset="0"/>
              </a:rPr>
              <a:t>Pharmacovigilance </a:t>
            </a:r>
            <a:r>
              <a:rPr lang="en-US" b="1" dirty="0" err="1" smtClean="0">
                <a:latin typeface="Times New Roman" pitchFamily="18" charset="0"/>
                <a:cs typeface="Times New Roman" pitchFamily="18" charset="0"/>
              </a:rPr>
              <a:t>Programme</a:t>
            </a:r>
            <a:r>
              <a:rPr lang="en-US" b="1" dirty="0" smtClean="0">
                <a:latin typeface="Times New Roman" pitchFamily="18" charset="0"/>
                <a:cs typeface="Times New Roman" pitchFamily="18" charset="0"/>
              </a:rPr>
              <a:t> of India</a:t>
            </a:r>
            <a:endParaRPr lang="en-IN" b="1" dirty="0">
              <a:latin typeface="Times New Roman" pitchFamily="18" charset="0"/>
              <a:cs typeface="Times New Roman" pitchFamily="18" charset="0"/>
            </a:endParaRPr>
          </a:p>
        </p:txBody>
      </p:sp>
      <p:pic>
        <p:nvPicPr>
          <p:cNvPr id="9" name="Picture 9"/>
          <p:cNvPicPr>
            <a:picLocks noChangeAspect="1" noChangeArrowheads="1"/>
          </p:cNvPicPr>
          <p:nvPr/>
        </p:nvPicPr>
        <p:blipFill>
          <a:blip r:embed="rId2"/>
          <a:srcRect/>
          <a:stretch>
            <a:fillRect/>
          </a:stretch>
        </p:blipFill>
        <p:spPr bwMode="auto">
          <a:xfrm>
            <a:off x="357158" y="357166"/>
            <a:ext cx="1285875" cy="714375"/>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pic>
      <p:pic>
        <p:nvPicPr>
          <p:cNvPr id="10" name="Picture 2" descr="C:\Users\Lenovo\Desktop\logo.gif"/>
          <p:cNvPicPr>
            <a:picLocks noChangeAspect="1" noChangeArrowheads="1"/>
          </p:cNvPicPr>
          <p:nvPr/>
        </p:nvPicPr>
        <p:blipFill>
          <a:blip r:embed="rId3" cstate="print"/>
          <a:srcRect/>
          <a:stretch>
            <a:fillRect/>
          </a:stretch>
        </p:blipFill>
        <p:spPr bwMode="auto">
          <a:xfrm>
            <a:off x="7405716" y="357166"/>
            <a:ext cx="1309688" cy="684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Rectangle 2"/>
          <p:cNvSpPr/>
          <p:nvPr/>
        </p:nvSpPr>
        <p:spPr>
          <a:xfrm>
            <a:off x="323528" y="428604"/>
            <a:ext cx="8496944" cy="5880716"/>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Arial" pitchFamily="34" charset="0"/>
              <a:buChar char="•"/>
            </a:pPr>
            <a:endParaRPr lang="en-IN" dirty="0" smtClean="0">
              <a:solidFill>
                <a:schemeClr val="tx1"/>
              </a:solidFill>
              <a:latin typeface="Times New Roman" pitchFamily="18" charset="0"/>
              <a:cs typeface="Times New Roman" pitchFamily="18" charset="0"/>
            </a:endParaRPr>
          </a:p>
          <a:p>
            <a:pPr algn="just">
              <a:buFont typeface="Arial" pitchFamily="34" charset="0"/>
              <a:buChar char="•"/>
            </a:pPr>
            <a:endParaRPr lang="en-IN" dirty="0" smtClean="0">
              <a:solidFill>
                <a:schemeClr val="tx1"/>
              </a:solidFill>
              <a:latin typeface="Times New Roman" pitchFamily="18" charset="0"/>
              <a:cs typeface="Times New Roman" pitchFamily="18" charset="0"/>
            </a:endParaRPr>
          </a:p>
          <a:p>
            <a:pPr algn="just"/>
            <a:endParaRPr lang="en-IN" dirty="0" smtClean="0">
              <a:solidFill>
                <a:schemeClr val="tx1"/>
              </a:solidFill>
              <a:latin typeface="Times New Roman" pitchFamily="18" charset="0"/>
              <a:cs typeface="Times New Roman" pitchFamily="18" charset="0"/>
            </a:endParaRPr>
          </a:p>
          <a:p>
            <a:pPr algn="just">
              <a:buFont typeface="Arial" pitchFamily="34" charset="0"/>
              <a:buChar char="•"/>
            </a:pPr>
            <a:endParaRPr lang="en-IN" dirty="0" smtClean="0">
              <a:solidFill>
                <a:schemeClr val="tx1"/>
              </a:solidFill>
              <a:latin typeface="Times New Roman" pitchFamily="18" charset="0"/>
              <a:cs typeface="Times New Roman" pitchFamily="18" charset="0"/>
            </a:endParaRPr>
          </a:p>
          <a:p>
            <a:pPr algn="just">
              <a:buFont typeface="Arial" pitchFamily="34" charset="0"/>
              <a:buChar char="•"/>
            </a:pPr>
            <a:endParaRPr lang="en-IN" dirty="0" smtClean="0">
              <a:solidFill>
                <a:schemeClr val="tx1"/>
              </a:solidFill>
              <a:latin typeface="Times New Roman" pitchFamily="18" charset="0"/>
              <a:cs typeface="Times New Roman" pitchFamily="18" charset="0"/>
            </a:endParaRPr>
          </a:p>
          <a:p>
            <a:pPr lvl="3" algn="just">
              <a:buFont typeface="Arial" pitchFamily="34" charset="0"/>
              <a:buChar char="•"/>
            </a:pPr>
            <a:endParaRPr lang="en-IN" dirty="0" smtClean="0">
              <a:solidFill>
                <a:schemeClr val="tx1"/>
              </a:solidFill>
              <a:latin typeface="Times New Roman" pitchFamily="18" charset="0"/>
              <a:cs typeface="Times New Roman" pitchFamily="18" charset="0"/>
            </a:endParaRPr>
          </a:p>
          <a:p>
            <a:pPr algn="just">
              <a:buFont typeface="Arial" pitchFamily="34" charset="0"/>
              <a:buChar char="•"/>
            </a:pPr>
            <a:endParaRPr lang="en-IN" dirty="0" smtClean="0">
              <a:solidFill>
                <a:schemeClr val="tx1"/>
              </a:solidFill>
              <a:latin typeface="Times New Roman" pitchFamily="18" charset="0"/>
              <a:cs typeface="Times New Roman" pitchFamily="18" charset="0"/>
            </a:endParaRPr>
          </a:p>
          <a:p>
            <a:pPr algn="just">
              <a:buFont typeface="Arial" pitchFamily="34" charset="0"/>
              <a:buChar char="•"/>
            </a:pPr>
            <a:endParaRPr lang="en-IN" dirty="0" smtClean="0">
              <a:solidFill>
                <a:schemeClr val="tx1"/>
              </a:solidFill>
              <a:latin typeface="Times New Roman" pitchFamily="18" charset="0"/>
              <a:cs typeface="Times New Roman" pitchFamily="18" charset="0"/>
            </a:endParaRPr>
          </a:p>
          <a:p>
            <a:pPr algn="just">
              <a:buFont typeface="Arial" pitchFamily="34" charset="0"/>
              <a:buChar char="•"/>
            </a:pPr>
            <a:endParaRPr lang="en-IN" dirty="0" smtClean="0">
              <a:solidFill>
                <a:schemeClr val="tx1"/>
              </a:solidFill>
              <a:latin typeface="Times New Roman" pitchFamily="18" charset="0"/>
              <a:cs typeface="Times New Roman" pitchFamily="18" charset="0"/>
            </a:endParaRPr>
          </a:p>
          <a:p>
            <a:pPr algn="just">
              <a:buFont typeface="Arial" pitchFamily="34" charset="0"/>
              <a:buChar char="•"/>
            </a:pPr>
            <a:r>
              <a:rPr lang="en-IN" dirty="0" smtClean="0">
                <a:solidFill>
                  <a:schemeClr val="tx1"/>
                </a:solidFill>
                <a:latin typeface="Times New Roman" pitchFamily="18" charset="0"/>
                <a:cs typeface="Times New Roman" pitchFamily="18" charset="0"/>
              </a:rPr>
              <a:t>	</a:t>
            </a:r>
            <a:r>
              <a:rPr lang="en-IN" sz="2000" dirty="0" smtClean="0">
                <a:solidFill>
                  <a:schemeClr val="tx1"/>
                </a:solidFill>
                <a:latin typeface="Times New Roman" pitchFamily="18" charset="0"/>
                <a:cs typeface="Times New Roman" pitchFamily="18" charset="0"/>
              </a:rPr>
              <a:t>Spontaneous adverse drug reaction (ADR) reporting is fundamental in 	the post 	marketing surveillances of medicine. It is important to capture 	information on 	ADR in a structured manner and to the highest 	possible quality standards to  support accurate detection and  analysis of 	drug safety signals.</a:t>
            </a:r>
          </a:p>
          <a:p>
            <a:pPr algn="just"/>
            <a:r>
              <a:rPr lang="en-IN" sz="2000" dirty="0" smtClean="0">
                <a:solidFill>
                  <a:schemeClr val="tx1"/>
                </a:solidFill>
                <a:latin typeface="Times New Roman" pitchFamily="18" charset="0"/>
                <a:cs typeface="Times New Roman" pitchFamily="18" charset="0"/>
              </a:rPr>
              <a:t>	</a:t>
            </a:r>
          </a:p>
          <a:p>
            <a:pPr algn="just">
              <a:buFont typeface="Arial" pitchFamily="34" charset="0"/>
              <a:buChar char="•"/>
            </a:pPr>
            <a:r>
              <a:rPr lang="en-IN" sz="2000" dirty="0" smtClean="0">
                <a:solidFill>
                  <a:schemeClr val="tx1"/>
                </a:solidFill>
                <a:latin typeface="Times New Roman" pitchFamily="18" charset="0"/>
                <a:cs typeface="Times New Roman" pitchFamily="18" charset="0"/>
              </a:rPr>
              <a:t>	With the recent move to electronic reporting, maintaining quality for 	electronic reports received from AMCs is a major challenge as reports 	are no longer subject to the regulator’s internal review or manual 	intervention. It is therefore essential that a common understanding and 	methodology for best practice in 	coding and data classification is 	implemented.</a:t>
            </a:r>
          </a:p>
          <a:p>
            <a:pPr algn="r"/>
            <a:endParaRPr lang="en-US" b="1" dirty="0" smtClean="0">
              <a:solidFill>
                <a:schemeClr val="tx1"/>
              </a:solidFill>
              <a:latin typeface="Times New Roman" pitchFamily="18" charset="0"/>
              <a:cs typeface="Times New Roman" pitchFamily="18" charset="0"/>
            </a:endParaRPr>
          </a:p>
          <a:p>
            <a:pPr algn="r"/>
            <a:endParaRPr lang="en-US" b="1" dirty="0" smtClean="0">
              <a:solidFill>
                <a:schemeClr val="tx1"/>
              </a:solidFill>
              <a:latin typeface="Times New Roman" pitchFamily="18" charset="0"/>
              <a:cs typeface="Times New Roman" pitchFamily="18" charset="0"/>
            </a:endParaRPr>
          </a:p>
          <a:p>
            <a:pPr algn="r"/>
            <a:endParaRPr lang="en-US" b="1" dirty="0" smtClean="0">
              <a:solidFill>
                <a:schemeClr val="tx1"/>
              </a:solidFill>
              <a:latin typeface="Times New Roman" pitchFamily="18" charset="0"/>
              <a:cs typeface="Times New Roman" pitchFamily="18" charset="0"/>
            </a:endParaRPr>
          </a:p>
          <a:p>
            <a:pPr algn="r"/>
            <a:endParaRPr lang="en-IN" b="1" dirty="0" smtClean="0">
              <a:solidFill>
                <a:schemeClr val="tx1"/>
              </a:solidFill>
              <a:latin typeface="Times New Roman" pitchFamily="18" charset="0"/>
              <a:cs typeface="Times New Roman" pitchFamily="18" charset="0"/>
            </a:endParaRPr>
          </a:p>
          <a:p>
            <a:pPr algn="just"/>
            <a:endParaRPr lang="en-IN" dirty="0" smtClean="0">
              <a:solidFill>
                <a:schemeClr val="tx1"/>
              </a:solidFill>
              <a:latin typeface="Times New Roman" pitchFamily="18" charset="0"/>
              <a:cs typeface="Times New Roman" pitchFamily="18" charset="0"/>
            </a:endParaRPr>
          </a:p>
          <a:p>
            <a:pPr algn="just"/>
            <a:endParaRPr lang="en-IN" dirty="0">
              <a:solidFill>
                <a:schemeClr val="tx1"/>
              </a:solidFill>
            </a:endParaRPr>
          </a:p>
        </p:txBody>
      </p:sp>
      <p:sp>
        <p:nvSpPr>
          <p:cNvPr id="4" name="TextBox 3"/>
          <p:cNvSpPr txBox="1"/>
          <p:nvPr/>
        </p:nvSpPr>
        <p:spPr>
          <a:xfrm>
            <a:off x="3923928" y="764704"/>
            <a:ext cx="1944216" cy="738664"/>
          </a:xfrm>
          <a:prstGeom prst="rect">
            <a:avLst/>
          </a:prstGeom>
          <a:noFill/>
        </p:spPr>
        <p:txBody>
          <a:bodyPr wrap="square" rtlCol="0">
            <a:spAutoFit/>
          </a:bodyPr>
          <a:lstStyle/>
          <a:p>
            <a:r>
              <a:rPr lang="en-IN" sz="2400" b="1" dirty="0" smtClean="0">
                <a:latin typeface="Times New Roman" pitchFamily="18" charset="0"/>
                <a:cs typeface="Times New Roman" pitchFamily="18" charset="0"/>
              </a:rPr>
              <a:t>Introduction</a:t>
            </a:r>
          </a:p>
          <a:p>
            <a:endParaRPr lang="en-IN" dirty="0"/>
          </a:p>
        </p:txBody>
      </p:sp>
      <p:sp>
        <p:nvSpPr>
          <p:cNvPr id="6" name="Rectangle 5"/>
          <p:cNvSpPr/>
          <p:nvPr/>
        </p:nvSpPr>
        <p:spPr>
          <a:xfrm>
            <a:off x="4572000" y="6211669"/>
            <a:ext cx="4572000" cy="646331"/>
          </a:xfrm>
          <a:prstGeom prst="rect">
            <a:avLst/>
          </a:prstGeom>
        </p:spPr>
        <p:txBody>
          <a:bodyPr>
            <a:spAutoFit/>
          </a:bodyPr>
          <a:lstStyle/>
          <a:p>
            <a:pPr algn="r" fontAlgn="auto">
              <a:spcBef>
                <a:spcPts val="0"/>
              </a:spcBef>
              <a:spcAft>
                <a:spcPts val="0"/>
              </a:spcAft>
              <a:defRPr/>
            </a:pPr>
            <a:r>
              <a:rPr lang="en-US" b="1" dirty="0" smtClean="0">
                <a:latin typeface="Times New Roman" pitchFamily="18" charset="0"/>
                <a:cs typeface="Times New Roman" pitchFamily="18" charset="0"/>
              </a:rPr>
              <a:t>National Coordination Centre</a:t>
            </a:r>
          </a:p>
          <a:p>
            <a:pPr algn="r" fontAlgn="auto">
              <a:spcBef>
                <a:spcPts val="0"/>
              </a:spcBef>
              <a:spcAft>
                <a:spcPts val="0"/>
              </a:spcAft>
              <a:defRPr/>
            </a:pPr>
            <a:r>
              <a:rPr lang="en-US" b="1" dirty="0" smtClean="0">
                <a:latin typeface="Times New Roman" pitchFamily="18" charset="0"/>
                <a:cs typeface="Times New Roman" pitchFamily="18" charset="0"/>
              </a:rPr>
              <a:t>Pharmacovigilance </a:t>
            </a:r>
            <a:r>
              <a:rPr lang="en-US" b="1" dirty="0" err="1" smtClean="0">
                <a:latin typeface="Times New Roman" pitchFamily="18" charset="0"/>
                <a:cs typeface="Times New Roman" pitchFamily="18" charset="0"/>
              </a:rPr>
              <a:t>Programme</a:t>
            </a:r>
            <a:r>
              <a:rPr lang="en-US" b="1" dirty="0" smtClean="0">
                <a:latin typeface="Times New Roman" pitchFamily="18" charset="0"/>
                <a:cs typeface="Times New Roman" pitchFamily="18" charset="0"/>
              </a:rPr>
              <a:t> of India</a:t>
            </a:r>
            <a:endParaRPr lang="en-IN" b="1" dirty="0">
              <a:latin typeface="Times New Roman" pitchFamily="18" charset="0"/>
              <a:cs typeface="Times New Roman" pitchFamily="18" charset="0"/>
            </a:endParaRPr>
          </a:p>
        </p:txBody>
      </p:sp>
      <p:pic>
        <p:nvPicPr>
          <p:cNvPr id="8" name="Picture 9"/>
          <p:cNvPicPr>
            <a:picLocks noChangeAspect="1" noChangeArrowheads="1"/>
          </p:cNvPicPr>
          <p:nvPr/>
        </p:nvPicPr>
        <p:blipFill>
          <a:blip r:embed="rId2"/>
          <a:srcRect/>
          <a:stretch>
            <a:fillRect/>
          </a:stretch>
        </p:blipFill>
        <p:spPr bwMode="auto">
          <a:xfrm>
            <a:off x="357158" y="428604"/>
            <a:ext cx="1285875" cy="714375"/>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pic>
      <p:pic>
        <p:nvPicPr>
          <p:cNvPr id="9" name="Picture 2" descr="C:\Users\Lenovo\Desktop\logo.gif"/>
          <p:cNvPicPr>
            <a:picLocks noChangeAspect="1" noChangeArrowheads="1"/>
          </p:cNvPicPr>
          <p:nvPr/>
        </p:nvPicPr>
        <p:blipFill>
          <a:blip r:embed="rId3" cstate="print"/>
          <a:srcRect/>
          <a:stretch>
            <a:fillRect/>
          </a:stretch>
        </p:blipFill>
        <p:spPr bwMode="auto">
          <a:xfrm>
            <a:off x="7405716" y="500042"/>
            <a:ext cx="1309688" cy="6840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Rectangle 2"/>
          <p:cNvSpPr/>
          <p:nvPr/>
        </p:nvSpPr>
        <p:spPr>
          <a:xfrm>
            <a:off x="323528" y="404664"/>
            <a:ext cx="8496944" cy="5904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 </a:t>
            </a:r>
            <a:endParaRPr lang="en-IN" dirty="0"/>
          </a:p>
        </p:txBody>
      </p:sp>
      <p:sp>
        <p:nvSpPr>
          <p:cNvPr id="4" name="TextBox 3"/>
          <p:cNvSpPr txBox="1"/>
          <p:nvPr/>
        </p:nvSpPr>
        <p:spPr>
          <a:xfrm>
            <a:off x="755576" y="692696"/>
            <a:ext cx="7704856" cy="4216539"/>
          </a:xfrm>
          <a:prstGeom prst="rect">
            <a:avLst/>
          </a:prstGeom>
          <a:noFill/>
        </p:spPr>
        <p:txBody>
          <a:bodyPr wrap="square" rtlCol="0">
            <a:spAutoFit/>
          </a:bodyPr>
          <a:lstStyle/>
          <a:p>
            <a:r>
              <a:rPr lang="en-IN" sz="2400" b="1" dirty="0" smtClean="0">
                <a:latin typeface="Times New Roman" pitchFamily="18" charset="0"/>
                <a:cs typeface="Times New Roman" pitchFamily="18" charset="0"/>
              </a:rPr>
              <a:t>	          Back up &amp; Recovery</a:t>
            </a:r>
          </a:p>
          <a:p>
            <a:endParaRPr lang="en-IN" sz="2400" b="1" dirty="0" smtClean="0">
              <a:latin typeface="Times New Roman" pitchFamily="18" charset="0"/>
              <a:cs typeface="Times New Roman" pitchFamily="18" charset="0"/>
            </a:endParaRPr>
          </a:p>
          <a:p>
            <a:r>
              <a:rPr lang="en-IN" sz="2000" dirty="0" smtClean="0">
                <a:latin typeface="Times New Roman" pitchFamily="18" charset="0"/>
                <a:cs typeface="Times New Roman" pitchFamily="18" charset="0"/>
              </a:rPr>
              <a:t>Protection of  physical hardware / media</a:t>
            </a:r>
          </a:p>
          <a:p>
            <a:pPr>
              <a:lnSpc>
                <a:spcPct val="150000"/>
              </a:lnSpc>
              <a:buFont typeface="Arial" pitchFamily="34" charset="0"/>
              <a:buChar char="•"/>
            </a:pPr>
            <a:endParaRPr lang="en-IN" sz="2000" dirty="0" smtClean="0">
              <a:latin typeface="Times New Roman" pitchFamily="18" charset="0"/>
              <a:cs typeface="Times New Roman" pitchFamily="18" charset="0"/>
            </a:endParaRPr>
          </a:p>
          <a:p>
            <a:pPr>
              <a:lnSpc>
                <a:spcPct val="150000"/>
              </a:lnSpc>
              <a:buFont typeface="Arial" pitchFamily="34" charset="0"/>
              <a:buChar char="•"/>
            </a:pPr>
            <a:r>
              <a:rPr lang="en-IN" sz="2000" dirty="0" smtClean="0">
                <a:latin typeface="Times New Roman" pitchFamily="18" charset="0"/>
                <a:cs typeface="Times New Roman" pitchFamily="18" charset="0"/>
              </a:rPr>
              <a:t>Servers</a:t>
            </a:r>
          </a:p>
          <a:p>
            <a:pPr>
              <a:lnSpc>
                <a:spcPct val="150000"/>
              </a:lnSpc>
              <a:buFont typeface="Arial" pitchFamily="34" charset="0"/>
              <a:buChar char="•"/>
            </a:pPr>
            <a:r>
              <a:rPr lang="en-IN" sz="2000" dirty="0" smtClean="0">
                <a:latin typeface="Times New Roman" pitchFamily="18" charset="0"/>
                <a:cs typeface="Times New Roman" pitchFamily="18" charset="0"/>
              </a:rPr>
              <a:t>Back up media, disk or tapes</a:t>
            </a:r>
          </a:p>
          <a:p>
            <a:pPr>
              <a:lnSpc>
                <a:spcPct val="150000"/>
              </a:lnSpc>
              <a:buFont typeface="Arial" pitchFamily="34" charset="0"/>
              <a:buChar char="•"/>
            </a:pPr>
            <a:r>
              <a:rPr lang="en-IN" sz="2000" dirty="0" smtClean="0">
                <a:latin typeface="Times New Roman" pitchFamily="18" charset="0"/>
                <a:cs typeface="Times New Roman" pitchFamily="18" charset="0"/>
              </a:rPr>
              <a:t>Physical separation of back up and data.</a:t>
            </a:r>
          </a:p>
          <a:p>
            <a:endParaRPr lang="en-IN" sz="2000" dirty="0" smtClean="0">
              <a:latin typeface="Times New Roman" pitchFamily="18" charset="0"/>
              <a:cs typeface="Times New Roman" pitchFamily="18" charset="0"/>
            </a:endParaRPr>
          </a:p>
          <a:p>
            <a:endParaRPr lang="en-IN" sz="2000" dirty="0" smtClean="0">
              <a:latin typeface="Times New Roman" pitchFamily="18" charset="0"/>
              <a:cs typeface="Times New Roman" pitchFamily="18" charset="0"/>
            </a:endParaRPr>
          </a:p>
          <a:p>
            <a:r>
              <a:rPr lang="en-IN" sz="2000" dirty="0" smtClean="0">
                <a:latin typeface="Times New Roman" pitchFamily="18" charset="0"/>
                <a:cs typeface="Times New Roman" pitchFamily="18" charset="0"/>
              </a:rPr>
              <a:t>It is extremely important not only to back up data but also to test that the data can be restored from back up.   </a:t>
            </a:r>
          </a:p>
        </p:txBody>
      </p:sp>
      <p:sp>
        <p:nvSpPr>
          <p:cNvPr id="7" name="Rectangle 6"/>
          <p:cNvSpPr/>
          <p:nvPr/>
        </p:nvSpPr>
        <p:spPr>
          <a:xfrm>
            <a:off x="4572000" y="6211669"/>
            <a:ext cx="4572000" cy="646331"/>
          </a:xfrm>
          <a:prstGeom prst="rect">
            <a:avLst/>
          </a:prstGeom>
        </p:spPr>
        <p:txBody>
          <a:bodyPr>
            <a:spAutoFit/>
          </a:bodyPr>
          <a:lstStyle/>
          <a:p>
            <a:pPr algn="r" fontAlgn="auto">
              <a:spcBef>
                <a:spcPts val="0"/>
              </a:spcBef>
              <a:spcAft>
                <a:spcPts val="0"/>
              </a:spcAft>
              <a:defRPr/>
            </a:pPr>
            <a:r>
              <a:rPr lang="en-US" b="1" dirty="0" smtClean="0">
                <a:latin typeface="Times New Roman" pitchFamily="18" charset="0"/>
                <a:cs typeface="Times New Roman" pitchFamily="18" charset="0"/>
              </a:rPr>
              <a:t>National Coordination Centre</a:t>
            </a:r>
          </a:p>
          <a:p>
            <a:pPr algn="r" fontAlgn="auto">
              <a:spcBef>
                <a:spcPts val="0"/>
              </a:spcBef>
              <a:spcAft>
                <a:spcPts val="0"/>
              </a:spcAft>
              <a:defRPr/>
            </a:pPr>
            <a:r>
              <a:rPr lang="en-US" b="1" dirty="0" smtClean="0">
                <a:latin typeface="Times New Roman" pitchFamily="18" charset="0"/>
                <a:cs typeface="Times New Roman" pitchFamily="18" charset="0"/>
              </a:rPr>
              <a:t>Pharmacovigilance </a:t>
            </a:r>
            <a:r>
              <a:rPr lang="en-US" b="1" dirty="0" err="1" smtClean="0">
                <a:latin typeface="Times New Roman" pitchFamily="18" charset="0"/>
                <a:cs typeface="Times New Roman" pitchFamily="18" charset="0"/>
              </a:rPr>
              <a:t>Programme</a:t>
            </a:r>
            <a:r>
              <a:rPr lang="en-US" b="1" dirty="0" smtClean="0">
                <a:latin typeface="Times New Roman" pitchFamily="18" charset="0"/>
                <a:cs typeface="Times New Roman" pitchFamily="18" charset="0"/>
              </a:rPr>
              <a:t> of India</a:t>
            </a:r>
            <a:endParaRPr lang="en-IN" b="1" dirty="0">
              <a:latin typeface="Times New Roman" pitchFamily="18" charset="0"/>
              <a:cs typeface="Times New Roman" pitchFamily="18" charset="0"/>
            </a:endParaRPr>
          </a:p>
        </p:txBody>
      </p:sp>
      <p:pic>
        <p:nvPicPr>
          <p:cNvPr id="9" name="Picture 9"/>
          <p:cNvPicPr>
            <a:picLocks noChangeAspect="1" noChangeArrowheads="1"/>
          </p:cNvPicPr>
          <p:nvPr/>
        </p:nvPicPr>
        <p:blipFill>
          <a:blip r:embed="rId2"/>
          <a:srcRect/>
          <a:stretch>
            <a:fillRect/>
          </a:stretch>
        </p:blipFill>
        <p:spPr bwMode="auto">
          <a:xfrm>
            <a:off x="357158" y="428604"/>
            <a:ext cx="1285875" cy="714375"/>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pic>
      <p:pic>
        <p:nvPicPr>
          <p:cNvPr id="10" name="Picture 2" descr="C:\Users\Lenovo\Desktop\logo.gif"/>
          <p:cNvPicPr>
            <a:picLocks noChangeAspect="1" noChangeArrowheads="1"/>
          </p:cNvPicPr>
          <p:nvPr/>
        </p:nvPicPr>
        <p:blipFill>
          <a:blip r:embed="rId3" cstate="print"/>
          <a:srcRect/>
          <a:stretch>
            <a:fillRect/>
          </a:stretch>
        </p:blipFill>
        <p:spPr bwMode="auto">
          <a:xfrm>
            <a:off x="7405716" y="357166"/>
            <a:ext cx="1309688" cy="6840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026" name="Picture 2" descr="C:\Users\Lenovo\Desktop\imgres.jpg"/>
          <p:cNvPicPr>
            <a:picLocks noChangeAspect="1" noChangeArrowheads="1"/>
          </p:cNvPicPr>
          <p:nvPr/>
        </p:nvPicPr>
        <p:blipFill>
          <a:blip r:embed="rId2" cstate="print"/>
          <a:srcRect/>
          <a:stretch>
            <a:fillRect/>
          </a:stretch>
        </p:blipFill>
        <p:spPr bwMode="auto">
          <a:xfrm>
            <a:off x="539552" y="404664"/>
            <a:ext cx="7992888" cy="5976664"/>
          </a:xfrm>
          <a:prstGeom prst="rect">
            <a:avLst/>
          </a:prstGeom>
          <a:noFill/>
        </p:spPr>
      </p:pic>
    </p:spTree>
  </p:cSld>
  <p:clrMapOvr>
    <a:masterClrMapping/>
  </p:clrMapOvr>
  <p:transition>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dirty="0" smtClean="0">
              <a:solidFill>
                <a:schemeClr val="tx1"/>
              </a:solidFill>
              <a:latin typeface="Times New Roman" pitchFamily="18" charset="0"/>
              <a:cs typeface="Times New Roman" pitchFamily="18" charset="0"/>
            </a:endParaRPr>
          </a:p>
          <a:p>
            <a:pPr algn="r"/>
            <a:endParaRPr lang="en-US" b="1" dirty="0" smtClean="0">
              <a:solidFill>
                <a:schemeClr val="tx1"/>
              </a:solidFill>
              <a:latin typeface="Times New Roman" pitchFamily="18" charset="0"/>
              <a:cs typeface="Times New Roman" pitchFamily="18" charset="0"/>
            </a:endParaRPr>
          </a:p>
          <a:p>
            <a:pPr algn="r"/>
            <a:endParaRPr lang="en-US" b="1" dirty="0" smtClean="0">
              <a:solidFill>
                <a:schemeClr val="tx1"/>
              </a:solidFill>
              <a:latin typeface="Times New Roman" pitchFamily="18" charset="0"/>
              <a:cs typeface="Times New Roman" pitchFamily="18" charset="0"/>
            </a:endParaRPr>
          </a:p>
          <a:p>
            <a:pPr algn="r"/>
            <a:endParaRPr lang="en-US" b="1" dirty="0" smtClean="0">
              <a:solidFill>
                <a:schemeClr val="tx1"/>
              </a:solidFill>
              <a:latin typeface="Times New Roman" pitchFamily="18" charset="0"/>
              <a:cs typeface="Times New Roman" pitchFamily="18" charset="0"/>
            </a:endParaRPr>
          </a:p>
          <a:p>
            <a:pPr algn="r"/>
            <a:endParaRPr lang="en-US" b="1" dirty="0" smtClean="0">
              <a:solidFill>
                <a:schemeClr val="tx1"/>
              </a:solidFill>
              <a:latin typeface="Times New Roman" pitchFamily="18" charset="0"/>
              <a:cs typeface="Times New Roman" pitchFamily="18" charset="0"/>
            </a:endParaRPr>
          </a:p>
          <a:p>
            <a:pPr algn="r"/>
            <a:endParaRPr lang="en-US" b="1" dirty="0" smtClean="0">
              <a:solidFill>
                <a:schemeClr val="tx1"/>
              </a:solidFill>
              <a:latin typeface="Times New Roman" pitchFamily="18" charset="0"/>
              <a:cs typeface="Times New Roman" pitchFamily="18" charset="0"/>
            </a:endParaRPr>
          </a:p>
          <a:p>
            <a:pPr algn="r"/>
            <a:endParaRPr lang="en-US" b="1" dirty="0" smtClean="0">
              <a:solidFill>
                <a:schemeClr val="tx1"/>
              </a:solidFill>
              <a:latin typeface="Times New Roman" pitchFamily="18" charset="0"/>
              <a:cs typeface="Times New Roman" pitchFamily="18" charset="0"/>
            </a:endParaRPr>
          </a:p>
          <a:p>
            <a:pPr algn="r"/>
            <a:endParaRPr lang="en-US" b="1" dirty="0" smtClean="0">
              <a:solidFill>
                <a:schemeClr val="tx1"/>
              </a:solidFill>
              <a:latin typeface="Times New Roman" pitchFamily="18" charset="0"/>
              <a:cs typeface="Times New Roman" pitchFamily="18" charset="0"/>
            </a:endParaRPr>
          </a:p>
          <a:p>
            <a:pPr algn="r"/>
            <a:endParaRPr lang="en-US" b="1" dirty="0" smtClean="0">
              <a:solidFill>
                <a:schemeClr val="tx1"/>
              </a:solidFill>
              <a:latin typeface="Times New Roman" pitchFamily="18" charset="0"/>
              <a:cs typeface="Times New Roman" pitchFamily="18" charset="0"/>
            </a:endParaRPr>
          </a:p>
          <a:p>
            <a:pPr algn="r"/>
            <a:endParaRPr lang="en-US" b="1" dirty="0" smtClean="0">
              <a:solidFill>
                <a:schemeClr val="tx1"/>
              </a:solidFill>
              <a:latin typeface="Times New Roman" pitchFamily="18" charset="0"/>
              <a:cs typeface="Times New Roman" pitchFamily="18" charset="0"/>
            </a:endParaRPr>
          </a:p>
          <a:p>
            <a:pPr algn="r"/>
            <a:endParaRPr lang="en-US" b="1" dirty="0" smtClean="0">
              <a:solidFill>
                <a:schemeClr val="tx1"/>
              </a:solidFill>
              <a:latin typeface="Times New Roman" pitchFamily="18" charset="0"/>
              <a:cs typeface="Times New Roman" pitchFamily="18" charset="0"/>
            </a:endParaRPr>
          </a:p>
          <a:p>
            <a:pPr algn="r"/>
            <a:endParaRPr lang="en-US" b="1" dirty="0" smtClean="0">
              <a:solidFill>
                <a:schemeClr val="tx1"/>
              </a:solidFill>
              <a:latin typeface="Times New Roman" pitchFamily="18" charset="0"/>
              <a:cs typeface="Times New Roman" pitchFamily="18" charset="0"/>
            </a:endParaRPr>
          </a:p>
          <a:p>
            <a:pPr algn="r"/>
            <a:endParaRPr lang="en-US" b="1" dirty="0" smtClean="0">
              <a:solidFill>
                <a:schemeClr val="tx1"/>
              </a:solidFill>
              <a:latin typeface="Times New Roman" pitchFamily="18" charset="0"/>
              <a:cs typeface="Times New Roman" pitchFamily="18" charset="0"/>
            </a:endParaRPr>
          </a:p>
          <a:p>
            <a:pPr algn="r"/>
            <a:endParaRPr lang="en-US" b="1" dirty="0" smtClean="0">
              <a:solidFill>
                <a:schemeClr val="tx1"/>
              </a:solidFill>
              <a:latin typeface="Times New Roman" pitchFamily="18" charset="0"/>
              <a:cs typeface="Times New Roman" pitchFamily="18" charset="0"/>
            </a:endParaRPr>
          </a:p>
          <a:p>
            <a:pPr algn="r"/>
            <a:endParaRPr lang="en-US" b="1" dirty="0" smtClean="0">
              <a:solidFill>
                <a:schemeClr val="tx1"/>
              </a:solidFill>
              <a:latin typeface="Times New Roman" pitchFamily="18" charset="0"/>
              <a:cs typeface="Times New Roman" pitchFamily="18" charset="0"/>
            </a:endParaRPr>
          </a:p>
          <a:p>
            <a:pPr algn="r"/>
            <a:endParaRPr lang="en-US" b="1" dirty="0" smtClean="0">
              <a:solidFill>
                <a:schemeClr val="tx1"/>
              </a:solidFill>
              <a:latin typeface="Times New Roman" pitchFamily="18" charset="0"/>
              <a:cs typeface="Times New Roman" pitchFamily="18" charset="0"/>
            </a:endParaRPr>
          </a:p>
          <a:p>
            <a:pPr algn="r"/>
            <a:endParaRPr lang="en-US" b="1" dirty="0" smtClean="0">
              <a:solidFill>
                <a:schemeClr val="tx1"/>
              </a:solidFill>
              <a:latin typeface="Times New Roman" pitchFamily="18" charset="0"/>
              <a:cs typeface="Times New Roman" pitchFamily="18" charset="0"/>
            </a:endParaRPr>
          </a:p>
          <a:p>
            <a:pPr algn="r"/>
            <a:endParaRPr lang="en-US" b="1" dirty="0" smtClean="0">
              <a:solidFill>
                <a:schemeClr val="tx1"/>
              </a:solidFill>
              <a:latin typeface="Times New Roman" pitchFamily="18" charset="0"/>
              <a:cs typeface="Times New Roman" pitchFamily="18" charset="0"/>
            </a:endParaRPr>
          </a:p>
          <a:p>
            <a:pPr algn="r"/>
            <a:endParaRPr lang="en-US" b="1" dirty="0" smtClean="0">
              <a:solidFill>
                <a:schemeClr val="tx1"/>
              </a:solidFill>
              <a:latin typeface="Times New Roman" pitchFamily="18" charset="0"/>
              <a:cs typeface="Times New Roman" pitchFamily="18" charset="0"/>
            </a:endParaRPr>
          </a:p>
          <a:p>
            <a:pPr algn="r"/>
            <a:endParaRPr lang="en-US" b="1" dirty="0" smtClean="0">
              <a:solidFill>
                <a:schemeClr val="tx1"/>
              </a:solidFill>
              <a:latin typeface="Times New Roman" pitchFamily="18" charset="0"/>
              <a:cs typeface="Times New Roman" pitchFamily="18" charset="0"/>
            </a:endParaRPr>
          </a:p>
          <a:p>
            <a:pPr algn="r"/>
            <a:endParaRPr lang="en-US" b="1" dirty="0" smtClean="0">
              <a:solidFill>
                <a:schemeClr val="tx1"/>
              </a:solidFill>
              <a:latin typeface="Times New Roman" pitchFamily="18" charset="0"/>
              <a:cs typeface="Times New Roman" pitchFamily="18" charset="0"/>
            </a:endParaRPr>
          </a:p>
          <a:p>
            <a:pPr algn="r"/>
            <a:endParaRPr lang="en-US" b="1" dirty="0" smtClean="0">
              <a:solidFill>
                <a:schemeClr val="tx1"/>
              </a:solidFill>
              <a:latin typeface="Times New Roman" pitchFamily="18" charset="0"/>
              <a:cs typeface="Times New Roman" pitchFamily="18" charset="0"/>
            </a:endParaRPr>
          </a:p>
        </p:txBody>
      </p:sp>
      <p:sp>
        <p:nvSpPr>
          <p:cNvPr id="5" name="Rectangle 4"/>
          <p:cNvSpPr/>
          <p:nvPr/>
        </p:nvSpPr>
        <p:spPr>
          <a:xfrm>
            <a:off x="251520" y="476672"/>
            <a:ext cx="8534182" cy="573841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IN" dirty="0" smtClean="0">
                <a:solidFill>
                  <a:schemeClr val="tx1"/>
                </a:solidFill>
                <a:latin typeface="Times New Roman" pitchFamily="18" charset="0"/>
                <a:cs typeface="Times New Roman" pitchFamily="18" charset="0"/>
              </a:rPr>
              <a:t>	</a:t>
            </a:r>
          </a:p>
          <a:p>
            <a:pPr>
              <a:buNone/>
            </a:pPr>
            <a:endParaRPr lang="en-IN" sz="2400" b="1" dirty="0" smtClean="0">
              <a:solidFill>
                <a:schemeClr val="tx1"/>
              </a:solidFill>
              <a:latin typeface="Times New Roman" pitchFamily="18" charset="0"/>
              <a:cs typeface="Times New Roman" pitchFamily="18" charset="0"/>
            </a:endParaRPr>
          </a:p>
          <a:p>
            <a:pPr>
              <a:buNone/>
            </a:pPr>
            <a:endParaRPr lang="en-IN" sz="2400" b="1" dirty="0" smtClean="0">
              <a:solidFill>
                <a:schemeClr val="tx1"/>
              </a:solidFill>
              <a:latin typeface="Times New Roman" pitchFamily="18" charset="0"/>
              <a:cs typeface="Times New Roman" pitchFamily="18" charset="0"/>
            </a:endParaRPr>
          </a:p>
          <a:p>
            <a:pPr>
              <a:buNone/>
            </a:pPr>
            <a:r>
              <a:rPr lang="en-IN" sz="2400" b="1" dirty="0" smtClean="0">
                <a:solidFill>
                  <a:schemeClr val="tx1"/>
                </a:solidFill>
                <a:latin typeface="Times New Roman" pitchFamily="18" charset="0"/>
                <a:cs typeface="Times New Roman" pitchFamily="18" charset="0"/>
              </a:rPr>
              <a:t>	            Weapons for Collection of ADR data</a:t>
            </a:r>
          </a:p>
          <a:p>
            <a:pPr>
              <a:buNone/>
            </a:pPr>
            <a:endParaRPr lang="en-IN" dirty="0" smtClean="0">
              <a:solidFill>
                <a:schemeClr val="tx1"/>
              </a:solidFill>
              <a:latin typeface="Times New Roman" pitchFamily="18" charset="0"/>
              <a:cs typeface="Times New Roman" pitchFamily="18" charset="0"/>
            </a:endParaRPr>
          </a:p>
          <a:p>
            <a:pPr>
              <a:buNone/>
            </a:pPr>
            <a:r>
              <a:rPr lang="en-IN" dirty="0" smtClean="0">
                <a:solidFill>
                  <a:schemeClr val="tx1"/>
                </a:solidFill>
                <a:latin typeface="Times New Roman" pitchFamily="18" charset="0"/>
                <a:cs typeface="Times New Roman" pitchFamily="18" charset="0"/>
              </a:rPr>
              <a:t>	For the collection of ADRs from across the country we have two different ways 	by which we can collect ADRs that are </a:t>
            </a:r>
          </a:p>
          <a:p>
            <a:pPr>
              <a:buNone/>
            </a:pPr>
            <a:endParaRPr lang="en-IN" dirty="0" smtClean="0">
              <a:solidFill>
                <a:schemeClr val="tx1"/>
              </a:solidFill>
              <a:latin typeface="Times New Roman" pitchFamily="18" charset="0"/>
              <a:cs typeface="Times New Roman" pitchFamily="18" charset="0"/>
            </a:endParaRPr>
          </a:p>
          <a:p>
            <a:pPr>
              <a:buNone/>
            </a:pPr>
            <a:r>
              <a:rPr lang="en-IN" dirty="0" smtClean="0">
                <a:solidFill>
                  <a:schemeClr val="tx1"/>
                </a:solidFill>
                <a:latin typeface="Times New Roman" pitchFamily="18" charset="0"/>
                <a:cs typeface="Times New Roman" pitchFamily="18" charset="0"/>
              </a:rPr>
              <a:t>	1. Suspected Adverse Drug reporting form</a:t>
            </a:r>
          </a:p>
          <a:p>
            <a:pPr>
              <a:buNone/>
            </a:pPr>
            <a:r>
              <a:rPr lang="en-IN" dirty="0" smtClean="0">
                <a:solidFill>
                  <a:schemeClr val="tx1"/>
                </a:solidFill>
                <a:latin typeface="Times New Roman" pitchFamily="18" charset="0"/>
                <a:cs typeface="Times New Roman" pitchFamily="18" charset="0"/>
              </a:rPr>
              <a:t>	2. Vigiflow Software    </a:t>
            </a:r>
          </a:p>
          <a:p>
            <a:pPr>
              <a:buNone/>
            </a:pPr>
            <a:r>
              <a:rPr lang="en-IN" dirty="0" smtClean="0">
                <a:solidFill>
                  <a:schemeClr val="tx1"/>
                </a:solidFill>
                <a:latin typeface="Times New Roman" pitchFamily="18" charset="0"/>
                <a:cs typeface="Times New Roman" pitchFamily="18" charset="0"/>
              </a:rPr>
              <a:t>  	</a:t>
            </a:r>
          </a:p>
          <a:p>
            <a:pPr>
              <a:buNone/>
            </a:pPr>
            <a:r>
              <a:rPr lang="en-IN" dirty="0" smtClean="0">
                <a:solidFill>
                  <a:schemeClr val="tx1"/>
                </a:solidFill>
                <a:latin typeface="Times New Roman" pitchFamily="18" charset="0"/>
                <a:cs typeface="Times New Roman" pitchFamily="18" charset="0"/>
              </a:rPr>
              <a:t>	</a:t>
            </a:r>
            <a:r>
              <a:rPr lang="en-IN" sz="2000" b="1" dirty="0" smtClean="0">
                <a:solidFill>
                  <a:schemeClr val="tx1"/>
                </a:solidFill>
                <a:latin typeface="Times New Roman" pitchFamily="18" charset="0"/>
                <a:cs typeface="Times New Roman" pitchFamily="18" charset="0"/>
              </a:rPr>
              <a:t>Data Collection at AMC level :</a:t>
            </a:r>
          </a:p>
          <a:p>
            <a:pPr>
              <a:buNone/>
            </a:pPr>
            <a:r>
              <a:rPr lang="en-IN" dirty="0" smtClean="0">
                <a:solidFill>
                  <a:schemeClr val="tx1"/>
                </a:solidFill>
                <a:latin typeface="Times New Roman" pitchFamily="18" charset="0"/>
                <a:cs typeface="Times New Roman" pitchFamily="18" charset="0"/>
              </a:rPr>
              <a:t>	</a:t>
            </a:r>
          </a:p>
          <a:p>
            <a:pPr>
              <a:buNone/>
            </a:pPr>
            <a:r>
              <a:rPr lang="en-IN" dirty="0" smtClean="0">
                <a:solidFill>
                  <a:schemeClr val="tx1"/>
                </a:solidFill>
                <a:latin typeface="Times New Roman" pitchFamily="18" charset="0"/>
                <a:cs typeface="Times New Roman" pitchFamily="18" charset="0"/>
              </a:rPr>
              <a:t>	At AMCs level they used to fill suspected ADR forms. They collect 	ADR 	reports from different departments of a hospital and medical colleges 	and fill 	all that information in suspected ADR forms.</a:t>
            </a:r>
          </a:p>
          <a:p>
            <a:pPr>
              <a:buNone/>
            </a:pPr>
            <a:r>
              <a:rPr lang="en-IN" dirty="0" smtClean="0">
                <a:solidFill>
                  <a:schemeClr val="tx1"/>
                </a:solidFill>
                <a:latin typeface="Times New Roman" pitchFamily="18" charset="0"/>
                <a:cs typeface="Times New Roman" pitchFamily="18" charset="0"/>
              </a:rPr>
              <a:t>	</a:t>
            </a:r>
          </a:p>
          <a:p>
            <a:pPr>
              <a:buNone/>
            </a:pPr>
            <a:r>
              <a:rPr lang="en-IN" dirty="0" smtClean="0">
                <a:solidFill>
                  <a:schemeClr val="tx1"/>
                </a:solidFill>
                <a:latin typeface="Times New Roman" pitchFamily="18" charset="0"/>
                <a:cs typeface="Times New Roman" pitchFamily="18" charset="0"/>
              </a:rPr>
              <a:t>	After that the information collected by suspected ADR of individuals 	(ICSRs) 	are uploaded in Vigiflow and send it to NCC  for central assessment.</a:t>
            </a:r>
          </a:p>
          <a:p>
            <a:pPr>
              <a:buNone/>
            </a:pPr>
            <a:endParaRPr lang="en-US" dirty="0" smtClean="0">
              <a:solidFill>
                <a:schemeClr val="tx1"/>
              </a:solidFill>
              <a:latin typeface="Times New Roman" pitchFamily="18" charset="0"/>
              <a:cs typeface="Times New Roman" pitchFamily="18" charset="0"/>
            </a:endParaRPr>
          </a:p>
          <a:p>
            <a:pPr>
              <a:buNone/>
            </a:pPr>
            <a:endParaRPr lang="en-US" dirty="0" smtClean="0">
              <a:solidFill>
                <a:schemeClr val="tx1"/>
              </a:solidFill>
              <a:latin typeface="Times New Roman" pitchFamily="18" charset="0"/>
              <a:cs typeface="Times New Roman" pitchFamily="18" charset="0"/>
            </a:endParaRPr>
          </a:p>
          <a:p>
            <a:pPr>
              <a:buNone/>
            </a:pPr>
            <a:endParaRPr lang="en-US" dirty="0" smtClean="0">
              <a:solidFill>
                <a:schemeClr val="tx1"/>
              </a:solidFill>
              <a:latin typeface="Times New Roman" pitchFamily="18" charset="0"/>
              <a:cs typeface="Times New Roman" pitchFamily="18" charset="0"/>
            </a:endParaRPr>
          </a:p>
          <a:p>
            <a:pPr>
              <a:buNone/>
            </a:pPr>
            <a:r>
              <a:rPr lang="en-US" dirty="0" smtClean="0">
                <a:solidFill>
                  <a:schemeClr val="tx1"/>
                </a:solidFill>
                <a:latin typeface="Times New Roman" pitchFamily="18" charset="0"/>
                <a:cs typeface="Times New Roman" pitchFamily="18" charset="0"/>
              </a:rPr>
              <a:t>                                                                                        </a:t>
            </a:r>
            <a:endParaRPr lang="en-IN" dirty="0" smtClean="0">
              <a:solidFill>
                <a:schemeClr val="tx1"/>
              </a:solidFill>
              <a:latin typeface="Times New Roman" pitchFamily="18" charset="0"/>
              <a:cs typeface="Times New Roman" pitchFamily="18" charset="0"/>
            </a:endParaRPr>
          </a:p>
          <a:p>
            <a:pPr algn="ctr"/>
            <a:endParaRPr lang="en-US" dirty="0" smtClean="0">
              <a:solidFill>
                <a:schemeClr val="tx1"/>
              </a:solidFill>
            </a:endParaRPr>
          </a:p>
          <a:p>
            <a:pPr algn="ctr"/>
            <a:endParaRPr lang="en-US" dirty="0" smtClean="0">
              <a:solidFill>
                <a:schemeClr val="tx1"/>
              </a:solidFill>
            </a:endParaRPr>
          </a:p>
        </p:txBody>
      </p:sp>
      <p:sp>
        <p:nvSpPr>
          <p:cNvPr id="6" name="Rectangle 5"/>
          <p:cNvSpPr/>
          <p:nvPr/>
        </p:nvSpPr>
        <p:spPr>
          <a:xfrm>
            <a:off x="4572000" y="6211669"/>
            <a:ext cx="4572000" cy="646331"/>
          </a:xfrm>
          <a:prstGeom prst="rect">
            <a:avLst/>
          </a:prstGeom>
        </p:spPr>
        <p:txBody>
          <a:bodyPr>
            <a:spAutoFit/>
          </a:bodyPr>
          <a:lstStyle/>
          <a:p>
            <a:pPr algn="r" fontAlgn="auto">
              <a:spcBef>
                <a:spcPts val="0"/>
              </a:spcBef>
              <a:spcAft>
                <a:spcPts val="0"/>
              </a:spcAft>
              <a:defRPr/>
            </a:pPr>
            <a:r>
              <a:rPr lang="en-US" b="1" dirty="0" smtClean="0">
                <a:latin typeface="Times New Roman" pitchFamily="18" charset="0"/>
                <a:cs typeface="Times New Roman" pitchFamily="18" charset="0"/>
              </a:rPr>
              <a:t>National Coordination Centre</a:t>
            </a:r>
          </a:p>
          <a:p>
            <a:pPr algn="r" fontAlgn="auto">
              <a:spcBef>
                <a:spcPts val="0"/>
              </a:spcBef>
              <a:spcAft>
                <a:spcPts val="0"/>
              </a:spcAft>
              <a:defRPr/>
            </a:pPr>
            <a:r>
              <a:rPr lang="en-US" b="1" dirty="0" smtClean="0">
                <a:latin typeface="Times New Roman" pitchFamily="18" charset="0"/>
                <a:cs typeface="Times New Roman" pitchFamily="18" charset="0"/>
              </a:rPr>
              <a:t>Pharmacovigilance </a:t>
            </a:r>
            <a:r>
              <a:rPr lang="en-US" b="1" dirty="0" err="1" smtClean="0">
                <a:latin typeface="Times New Roman" pitchFamily="18" charset="0"/>
                <a:cs typeface="Times New Roman" pitchFamily="18" charset="0"/>
              </a:rPr>
              <a:t>Programme</a:t>
            </a:r>
            <a:r>
              <a:rPr lang="en-US" b="1" dirty="0" smtClean="0">
                <a:latin typeface="Times New Roman" pitchFamily="18" charset="0"/>
                <a:cs typeface="Times New Roman" pitchFamily="18" charset="0"/>
              </a:rPr>
              <a:t> of India</a:t>
            </a:r>
            <a:endParaRPr lang="en-IN" b="1" dirty="0">
              <a:latin typeface="Times New Roman" pitchFamily="18" charset="0"/>
              <a:cs typeface="Times New Roman" pitchFamily="18" charset="0"/>
            </a:endParaRPr>
          </a:p>
        </p:txBody>
      </p:sp>
      <p:pic>
        <p:nvPicPr>
          <p:cNvPr id="9" name="Picture 9"/>
          <p:cNvPicPr>
            <a:picLocks noChangeAspect="1" noChangeArrowheads="1"/>
          </p:cNvPicPr>
          <p:nvPr/>
        </p:nvPicPr>
        <p:blipFill>
          <a:blip r:embed="rId2"/>
          <a:srcRect/>
          <a:stretch>
            <a:fillRect/>
          </a:stretch>
        </p:blipFill>
        <p:spPr bwMode="auto">
          <a:xfrm>
            <a:off x="285729" y="500042"/>
            <a:ext cx="1285875" cy="714375"/>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pic>
      <p:pic>
        <p:nvPicPr>
          <p:cNvPr id="10" name="Picture 2" descr="C:\Users\Lenovo\Desktop\logo.gif"/>
          <p:cNvPicPr>
            <a:picLocks noChangeAspect="1" noChangeArrowheads="1"/>
          </p:cNvPicPr>
          <p:nvPr/>
        </p:nvPicPr>
        <p:blipFill>
          <a:blip r:embed="rId3" cstate="print"/>
          <a:srcRect/>
          <a:stretch>
            <a:fillRect/>
          </a:stretch>
        </p:blipFill>
        <p:spPr bwMode="auto">
          <a:xfrm>
            <a:off x="7405716" y="500042"/>
            <a:ext cx="1309688" cy="684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2434114" y="500063"/>
            <a:ext cx="4275772" cy="6000750"/>
          </a:xfrm>
          <a:prstGeom prst="rect">
            <a:avLst/>
          </a:prstGeom>
          <a:noFill/>
          <a:ln w="9525">
            <a:noFill/>
            <a:miter lim="800000"/>
            <a:headEnd/>
            <a:tailEnd/>
          </a:ln>
          <a:effectLst/>
        </p:spPr>
      </p:pic>
      <p:pic>
        <p:nvPicPr>
          <p:cNvPr id="5" name="Picture 2" descr="C:\Users\Lenovo\Desktop\logo.gif"/>
          <p:cNvPicPr>
            <a:picLocks noChangeAspect="1" noChangeArrowheads="1"/>
          </p:cNvPicPr>
          <p:nvPr/>
        </p:nvPicPr>
        <p:blipFill>
          <a:blip r:embed="rId3" cstate="print"/>
          <a:srcRect/>
          <a:stretch>
            <a:fillRect/>
          </a:stretch>
        </p:blipFill>
        <p:spPr bwMode="auto">
          <a:xfrm>
            <a:off x="7164288" y="404664"/>
            <a:ext cx="1468363" cy="917823"/>
          </a:xfrm>
          <a:prstGeom prst="rect">
            <a:avLst/>
          </a:prstGeom>
          <a:noFill/>
        </p:spPr>
      </p:pic>
      <p:sp>
        <p:nvSpPr>
          <p:cNvPr id="7" name="Rectangle 6"/>
          <p:cNvSpPr/>
          <p:nvPr/>
        </p:nvSpPr>
        <p:spPr>
          <a:xfrm>
            <a:off x="0" y="0"/>
            <a:ext cx="9144000" cy="6858000"/>
          </a:xfrm>
          <a:prstGeom prst="rect">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027" name="Picture 3"/>
          <p:cNvPicPr>
            <a:picLocks noChangeAspect="1" noChangeArrowheads="1"/>
          </p:cNvPicPr>
          <p:nvPr/>
        </p:nvPicPr>
        <p:blipFill>
          <a:blip r:embed="rId2" cstate="print"/>
          <a:srcRect/>
          <a:stretch>
            <a:fillRect/>
          </a:stretch>
        </p:blipFill>
        <p:spPr bwMode="auto">
          <a:xfrm>
            <a:off x="500034" y="428604"/>
            <a:ext cx="8215370" cy="5715040"/>
          </a:xfrm>
          <a:prstGeom prst="rect">
            <a:avLst/>
          </a:prstGeom>
          <a:noFill/>
          <a:ln w="9525">
            <a:noFill/>
            <a:miter lim="800000"/>
            <a:headEnd/>
            <a:tailEnd/>
          </a:ln>
          <a:effectLst/>
        </p:spPr>
      </p:pic>
      <p:pic>
        <p:nvPicPr>
          <p:cNvPr id="9" name="Picture 2" descr="C:\Users\Lenovo\Desktop\logo.gif"/>
          <p:cNvPicPr>
            <a:picLocks noChangeAspect="1" noChangeArrowheads="1"/>
          </p:cNvPicPr>
          <p:nvPr/>
        </p:nvPicPr>
        <p:blipFill>
          <a:blip r:embed="rId3" cstate="print"/>
          <a:srcRect/>
          <a:stretch>
            <a:fillRect/>
          </a:stretch>
        </p:blipFill>
        <p:spPr bwMode="auto">
          <a:xfrm>
            <a:off x="8072462" y="428604"/>
            <a:ext cx="596015" cy="535553"/>
          </a:xfrm>
          <a:prstGeom prst="rect">
            <a:avLst/>
          </a:prstGeom>
          <a:noFill/>
        </p:spPr>
      </p:pic>
      <p:sp>
        <p:nvSpPr>
          <p:cNvPr id="10" name="Rectangle 9"/>
          <p:cNvSpPr/>
          <p:nvPr/>
        </p:nvSpPr>
        <p:spPr>
          <a:xfrm>
            <a:off x="3214678" y="4143381"/>
            <a:ext cx="5643602" cy="2031325"/>
          </a:xfrm>
          <a:prstGeom prst="rect">
            <a:avLst/>
          </a:prstGeom>
        </p:spPr>
        <p:txBody>
          <a:bodyPr wrap="square">
            <a:spAutoFit/>
          </a:bodyPr>
          <a:lstStyle/>
          <a:p>
            <a:pPr algn="r"/>
            <a:endParaRPr lang="en-US" b="1" dirty="0" smtClean="0">
              <a:latin typeface="Times New Roman" pitchFamily="18" charset="0"/>
              <a:cs typeface="Times New Roman" pitchFamily="18" charset="0"/>
            </a:endParaRPr>
          </a:p>
          <a:p>
            <a:pPr algn="r"/>
            <a:endParaRPr lang="en-US" b="1" dirty="0" smtClean="0">
              <a:latin typeface="Times New Roman" pitchFamily="18" charset="0"/>
              <a:cs typeface="Times New Roman" pitchFamily="18" charset="0"/>
            </a:endParaRPr>
          </a:p>
          <a:p>
            <a:pPr algn="r"/>
            <a:endParaRPr lang="en-US" b="1" dirty="0" smtClean="0">
              <a:latin typeface="Times New Roman" pitchFamily="18" charset="0"/>
              <a:cs typeface="Times New Roman" pitchFamily="18" charset="0"/>
            </a:endParaRPr>
          </a:p>
          <a:p>
            <a:pPr algn="r"/>
            <a:endParaRPr lang="en-US" b="1" dirty="0" smtClean="0">
              <a:latin typeface="Times New Roman" pitchFamily="18" charset="0"/>
              <a:cs typeface="Times New Roman" pitchFamily="18" charset="0"/>
            </a:endParaRPr>
          </a:p>
          <a:p>
            <a:pPr algn="r"/>
            <a:endParaRPr lang="en-US" b="1" dirty="0" smtClean="0">
              <a:latin typeface="Times New Roman" pitchFamily="18" charset="0"/>
              <a:cs typeface="Times New Roman" pitchFamily="18" charset="0"/>
            </a:endParaRPr>
          </a:p>
          <a:p>
            <a:pPr algn="r"/>
            <a:endParaRPr lang="en-US" b="1" dirty="0" smtClean="0">
              <a:latin typeface="Times New Roman" pitchFamily="18" charset="0"/>
              <a:cs typeface="Times New Roman" pitchFamily="18" charset="0"/>
            </a:endParaRPr>
          </a:p>
          <a:p>
            <a:pPr algn="r"/>
            <a:endParaRPr lang="en-US" b="1" dirty="0" smtClean="0">
              <a:latin typeface="Times New Roman" pitchFamily="18" charset="0"/>
              <a:cs typeface="Times New Roman" pitchFamily="18" charset="0"/>
            </a:endParaRPr>
          </a:p>
        </p:txBody>
      </p:sp>
      <p:sp>
        <p:nvSpPr>
          <p:cNvPr id="8" name="Rectangle 7"/>
          <p:cNvSpPr/>
          <p:nvPr/>
        </p:nvSpPr>
        <p:spPr>
          <a:xfrm>
            <a:off x="4572000" y="6211669"/>
            <a:ext cx="4572000" cy="646331"/>
          </a:xfrm>
          <a:prstGeom prst="rect">
            <a:avLst/>
          </a:prstGeom>
        </p:spPr>
        <p:txBody>
          <a:bodyPr>
            <a:spAutoFit/>
          </a:bodyPr>
          <a:lstStyle/>
          <a:p>
            <a:pPr algn="r" fontAlgn="auto">
              <a:spcBef>
                <a:spcPts val="0"/>
              </a:spcBef>
              <a:spcAft>
                <a:spcPts val="0"/>
              </a:spcAft>
              <a:defRPr/>
            </a:pPr>
            <a:r>
              <a:rPr lang="en-US" b="1" dirty="0" smtClean="0">
                <a:latin typeface="Times New Roman" pitchFamily="18" charset="0"/>
                <a:cs typeface="Times New Roman" pitchFamily="18" charset="0"/>
              </a:rPr>
              <a:t>National Coordination Centre</a:t>
            </a:r>
          </a:p>
          <a:p>
            <a:pPr algn="r" fontAlgn="auto">
              <a:spcBef>
                <a:spcPts val="0"/>
              </a:spcBef>
              <a:spcAft>
                <a:spcPts val="0"/>
              </a:spcAft>
              <a:defRPr/>
            </a:pPr>
            <a:r>
              <a:rPr lang="en-US" b="1" dirty="0" smtClean="0">
                <a:latin typeface="Times New Roman" pitchFamily="18" charset="0"/>
                <a:cs typeface="Times New Roman" pitchFamily="18" charset="0"/>
              </a:rPr>
              <a:t>Pharmacovigilance </a:t>
            </a:r>
            <a:r>
              <a:rPr lang="en-US" b="1" dirty="0" err="1" smtClean="0">
                <a:latin typeface="Times New Roman" pitchFamily="18" charset="0"/>
                <a:cs typeface="Times New Roman" pitchFamily="18" charset="0"/>
              </a:rPr>
              <a:t>Programme</a:t>
            </a:r>
            <a:r>
              <a:rPr lang="en-US" b="1" dirty="0" smtClean="0">
                <a:latin typeface="Times New Roman" pitchFamily="18" charset="0"/>
                <a:cs typeface="Times New Roman" pitchFamily="18" charset="0"/>
              </a:rPr>
              <a:t> of India</a:t>
            </a:r>
            <a:endParaRPr lang="en-IN" b="1" dirty="0">
              <a:latin typeface="Times New Roman" pitchFamily="18" charset="0"/>
              <a:cs typeface="Times New Roman" pitchFamily="18" charset="0"/>
            </a:endParaRPr>
          </a:p>
        </p:txBody>
      </p:sp>
      <p:pic>
        <p:nvPicPr>
          <p:cNvPr id="12" name="Picture 9"/>
          <p:cNvPicPr>
            <a:picLocks noChangeAspect="1" noChangeArrowheads="1"/>
          </p:cNvPicPr>
          <p:nvPr/>
        </p:nvPicPr>
        <p:blipFill>
          <a:blip r:embed="rId4"/>
          <a:srcRect/>
          <a:stretch>
            <a:fillRect/>
          </a:stretch>
        </p:blipFill>
        <p:spPr bwMode="auto">
          <a:xfrm>
            <a:off x="500035" y="428605"/>
            <a:ext cx="785818" cy="571504"/>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rgbClr val="00B0F0"/>
          </a:solidFill>
        </p:spPr>
        <p:txBody>
          <a:bodyPr>
            <a:normAutofit lnSpcReduction="10000"/>
          </a:bodyPr>
          <a:lstStyle/>
          <a:p>
            <a:pPr algn="r">
              <a:buNone/>
            </a:pPr>
            <a:endParaRPr lang="en-US" sz="1800" b="1" dirty="0" smtClean="0">
              <a:latin typeface="Times New Roman" pitchFamily="18" charset="0"/>
              <a:cs typeface="Times New Roman" pitchFamily="18" charset="0"/>
            </a:endParaRPr>
          </a:p>
          <a:p>
            <a:pPr algn="r">
              <a:buNone/>
            </a:pPr>
            <a:endParaRPr lang="en-US" sz="1800" b="1" dirty="0" smtClean="0">
              <a:latin typeface="Times New Roman" pitchFamily="18" charset="0"/>
              <a:cs typeface="Times New Roman" pitchFamily="18" charset="0"/>
            </a:endParaRPr>
          </a:p>
          <a:p>
            <a:pPr algn="r">
              <a:buNone/>
            </a:pPr>
            <a:endParaRPr lang="en-US" sz="1800" b="1" dirty="0" smtClean="0">
              <a:latin typeface="Times New Roman" pitchFamily="18" charset="0"/>
              <a:cs typeface="Times New Roman" pitchFamily="18" charset="0"/>
            </a:endParaRPr>
          </a:p>
          <a:p>
            <a:pPr algn="r">
              <a:buNone/>
            </a:pPr>
            <a:endParaRPr lang="en-US" sz="1800" b="1" dirty="0" smtClean="0">
              <a:latin typeface="Times New Roman" pitchFamily="18" charset="0"/>
              <a:cs typeface="Times New Roman" pitchFamily="18" charset="0"/>
            </a:endParaRPr>
          </a:p>
          <a:p>
            <a:pPr algn="r">
              <a:buNone/>
            </a:pPr>
            <a:endParaRPr lang="en-US" sz="1800" b="1" dirty="0" smtClean="0">
              <a:latin typeface="Times New Roman" pitchFamily="18" charset="0"/>
              <a:cs typeface="Times New Roman" pitchFamily="18" charset="0"/>
            </a:endParaRPr>
          </a:p>
          <a:p>
            <a:pPr algn="r">
              <a:buNone/>
            </a:pPr>
            <a:endParaRPr lang="en-US" sz="1800" b="1" dirty="0" smtClean="0">
              <a:latin typeface="Times New Roman" pitchFamily="18" charset="0"/>
              <a:cs typeface="Times New Roman" pitchFamily="18" charset="0"/>
            </a:endParaRPr>
          </a:p>
          <a:p>
            <a:pPr algn="r">
              <a:buNone/>
            </a:pPr>
            <a:endParaRPr lang="en-US" sz="1800" b="1" dirty="0" smtClean="0">
              <a:latin typeface="Times New Roman" pitchFamily="18" charset="0"/>
              <a:cs typeface="Times New Roman" pitchFamily="18" charset="0"/>
            </a:endParaRPr>
          </a:p>
          <a:p>
            <a:pPr algn="r">
              <a:buNone/>
            </a:pPr>
            <a:endParaRPr lang="en-US" sz="1800" b="1" dirty="0" smtClean="0">
              <a:latin typeface="Times New Roman" pitchFamily="18" charset="0"/>
              <a:cs typeface="Times New Roman" pitchFamily="18" charset="0"/>
            </a:endParaRPr>
          </a:p>
          <a:p>
            <a:pPr algn="r">
              <a:buNone/>
            </a:pPr>
            <a:endParaRPr lang="en-US" sz="1800" b="1" dirty="0" smtClean="0">
              <a:latin typeface="Times New Roman" pitchFamily="18" charset="0"/>
              <a:cs typeface="Times New Roman" pitchFamily="18" charset="0"/>
            </a:endParaRPr>
          </a:p>
          <a:p>
            <a:pPr algn="r">
              <a:buNone/>
            </a:pPr>
            <a:endParaRPr lang="en-US" sz="1800" b="1" dirty="0" smtClean="0">
              <a:latin typeface="Times New Roman" pitchFamily="18" charset="0"/>
              <a:cs typeface="Times New Roman" pitchFamily="18" charset="0"/>
            </a:endParaRPr>
          </a:p>
          <a:p>
            <a:pPr algn="r">
              <a:buNone/>
            </a:pPr>
            <a:endParaRPr lang="en-US" sz="1800" b="1" dirty="0" smtClean="0">
              <a:latin typeface="Times New Roman" pitchFamily="18" charset="0"/>
              <a:cs typeface="Times New Roman" pitchFamily="18" charset="0"/>
            </a:endParaRPr>
          </a:p>
          <a:p>
            <a:pPr algn="r">
              <a:buNone/>
            </a:pPr>
            <a:endParaRPr lang="en-US" sz="1800" b="1" dirty="0" smtClean="0">
              <a:latin typeface="Times New Roman" pitchFamily="18" charset="0"/>
              <a:cs typeface="Times New Roman" pitchFamily="18" charset="0"/>
            </a:endParaRPr>
          </a:p>
          <a:p>
            <a:pPr algn="r">
              <a:buNone/>
            </a:pPr>
            <a:endParaRPr lang="en-US" sz="1800" b="1" dirty="0" smtClean="0">
              <a:latin typeface="Times New Roman" pitchFamily="18" charset="0"/>
              <a:cs typeface="Times New Roman" pitchFamily="18" charset="0"/>
            </a:endParaRPr>
          </a:p>
          <a:p>
            <a:pPr algn="r">
              <a:buNone/>
            </a:pPr>
            <a:endParaRPr lang="en-US" sz="1800" b="1" dirty="0" smtClean="0">
              <a:latin typeface="Times New Roman" pitchFamily="18" charset="0"/>
              <a:cs typeface="Times New Roman" pitchFamily="18" charset="0"/>
            </a:endParaRPr>
          </a:p>
          <a:p>
            <a:pPr algn="r">
              <a:buNone/>
            </a:pPr>
            <a:endParaRPr lang="en-US" sz="1800" b="1" dirty="0" smtClean="0">
              <a:latin typeface="Times New Roman" pitchFamily="18" charset="0"/>
              <a:cs typeface="Times New Roman" pitchFamily="18" charset="0"/>
            </a:endParaRPr>
          </a:p>
          <a:p>
            <a:pPr algn="r">
              <a:buNone/>
            </a:pPr>
            <a:endParaRPr lang="en-US" sz="1800" b="1" dirty="0" smtClean="0">
              <a:latin typeface="Times New Roman" pitchFamily="18" charset="0"/>
              <a:cs typeface="Times New Roman" pitchFamily="18" charset="0"/>
            </a:endParaRPr>
          </a:p>
          <a:p>
            <a:pPr algn="r">
              <a:buNone/>
            </a:pPr>
            <a:endParaRPr lang="en-US" sz="1800" b="1" dirty="0" smtClean="0">
              <a:latin typeface="Times New Roman" pitchFamily="18" charset="0"/>
              <a:cs typeface="Times New Roman" pitchFamily="18" charset="0"/>
            </a:endParaRPr>
          </a:p>
          <a:p>
            <a:pPr algn="r">
              <a:buNone/>
            </a:pPr>
            <a:endParaRPr lang="en-US" sz="1800" b="1" dirty="0" smtClean="0">
              <a:latin typeface="Times New Roman" pitchFamily="18" charset="0"/>
              <a:cs typeface="Times New Roman" pitchFamily="18" charset="0"/>
            </a:endParaRPr>
          </a:p>
          <a:p>
            <a:pPr algn="r">
              <a:buNone/>
            </a:pPr>
            <a:endParaRPr lang="en-US" sz="1800" b="1" dirty="0" smtClean="0">
              <a:latin typeface="Times New Roman" pitchFamily="18" charset="0"/>
              <a:cs typeface="Times New Roman" pitchFamily="18" charset="0"/>
            </a:endParaRPr>
          </a:p>
          <a:p>
            <a:pPr algn="r">
              <a:buNone/>
            </a:pPr>
            <a:endParaRPr lang="en-US" sz="1800" b="1" dirty="0" smtClean="0">
              <a:latin typeface="Times New Roman" pitchFamily="18" charset="0"/>
              <a:cs typeface="Times New Roman" pitchFamily="18" charset="0"/>
            </a:endParaRPr>
          </a:p>
          <a:p>
            <a:pPr algn="r">
              <a:buNone/>
            </a:pPr>
            <a:r>
              <a:rPr lang="en-US" sz="1800" b="1" dirty="0" smtClean="0">
                <a:latin typeface="Times New Roman" pitchFamily="18" charset="0"/>
                <a:cs typeface="Times New Roman" pitchFamily="18" charset="0"/>
              </a:rPr>
              <a:t>National Coordination Centre</a:t>
            </a:r>
          </a:p>
          <a:p>
            <a:pPr algn="r">
              <a:buNone/>
            </a:pPr>
            <a:r>
              <a:rPr lang="en-US" sz="1800" b="1" dirty="0" smtClean="0">
                <a:latin typeface="Times New Roman" pitchFamily="18" charset="0"/>
                <a:cs typeface="Times New Roman" pitchFamily="18" charset="0"/>
              </a:rPr>
              <a:t> Indian Pharmacopoeia Commission</a:t>
            </a:r>
            <a:endParaRPr lang="en-IN" sz="1800" b="1" dirty="0" smtClean="0">
              <a:latin typeface="Times New Roman" pitchFamily="18" charset="0"/>
              <a:cs typeface="Times New Roman" pitchFamily="18" charset="0"/>
            </a:endParaRPr>
          </a:p>
          <a:p>
            <a:pPr>
              <a:buNone/>
            </a:pPr>
            <a:endParaRPr lang="en-IN" dirty="0"/>
          </a:p>
        </p:txBody>
      </p:sp>
      <p:sp>
        <p:nvSpPr>
          <p:cNvPr id="4" name="Content Placeholder 2"/>
          <p:cNvSpPr txBox="1">
            <a:spLocks/>
          </p:cNvSpPr>
          <p:nvPr/>
        </p:nvSpPr>
        <p:spPr>
          <a:xfrm>
            <a:off x="152400" y="152400"/>
            <a:ext cx="8991600" cy="6705600"/>
          </a:xfrm>
          <a:prstGeom prst="rect">
            <a:avLst/>
          </a:prstGeom>
          <a:solidFill>
            <a:srgbClr val="00B0F0"/>
          </a:solidFill>
        </p:spPr>
        <p:txBody>
          <a:bodyPr vert="horz" lIns="91440" tIns="45720" rIns="91440" bIns="45720" rtlCol="0">
            <a:normAutofit/>
          </a:bodyPr>
          <a:lstStyle/>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lang="en-US" b="1" dirty="0" smtClean="0">
              <a:latin typeface="Times New Roman" pitchFamily="18" charset="0"/>
              <a:cs typeface="Times New Roman" pitchFamily="18" charset="0"/>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lang="en-US" b="1" dirty="0" smtClean="0">
              <a:latin typeface="Times New Roman" pitchFamily="18" charset="0"/>
              <a:cs typeface="Times New Roman" pitchFamily="18" charset="0"/>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lang="en-US" b="1" dirty="0" smtClean="0">
              <a:latin typeface="Times New Roman" pitchFamily="18" charset="0"/>
              <a:cs typeface="Times New Roman" pitchFamily="18" charset="0"/>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lang="en-US" b="1" dirty="0" smtClean="0">
              <a:latin typeface="Times New Roman" pitchFamily="18" charset="0"/>
              <a:cs typeface="Times New Roman" pitchFamily="18" charset="0"/>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lang="en-US" b="1" dirty="0" smtClean="0">
              <a:latin typeface="Times New Roman" pitchFamily="18" charset="0"/>
              <a:cs typeface="Times New Roman" pitchFamily="18" charset="0"/>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lang="en-US" sz="2600" b="1" dirty="0" smtClean="0">
              <a:latin typeface="Times New Roman" pitchFamily="18" charset="0"/>
              <a:cs typeface="Times New Roman" pitchFamily="18" charset="0"/>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lang="en-US" sz="2600" b="1" dirty="0" smtClean="0">
              <a:latin typeface="Times New Roman" pitchFamily="18" charset="0"/>
              <a:cs typeface="Times New Roman" pitchFamily="18" charset="0"/>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lang="en-US" sz="2600" b="1" dirty="0" smtClean="0">
              <a:latin typeface="Times New Roman" pitchFamily="18" charset="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IN"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2" descr="C:\Users\Lenovo\Desktop\imgres.jpg"/>
          <p:cNvPicPr>
            <a:picLocks noChangeAspect="1" noChangeArrowheads="1"/>
          </p:cNvPicPr>
          <p:nvPr/>
        </p:nvPicPr>
        <p:blipFill>
          <a:blip r:embed="rId2" cstate="print">
            <a:lum bright="76000" contrast="-8000"/>
          </a:blip>
          <a:srcRect/>
          <a:stretch>
            <a:fillRect/>
          </a:stretch>
        </p:blipFill>
        <p:spPr bwMode="auto">
          <a:xfrm>
            <a:off x="357158" y="357166"/>
            <a:ext cx="8501122" cy="5857916"/>
          </a:xfrm>
          <a:prstGeom prst="rect">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sp>
        <p:nvSpPr>
          <p:cNvPr id="7" name="Rectangle 6"/>
          <p:cNvSpPr/>
          <p:nvPr/>
        </p:nvSpPr>
        <p:spPr>
          <a:xfrm>
            <a:off x="642910" y="571480"/>
            <a:ext cx="7858180" cy="4708981"/>
          </a:xfrm>
          <a:prstGeom prst="rect">
            <a:avLst/>
          </a:prstGeom>
        </p:spPr>
        <p:txBody>
          <a:bodyPr wrap="square">
            <a:spAutoFit/>
          </a:bodyPr>
          <a:lstStyle/>
          <a:p>
            <a:pPr>
              <a:buNone/>
            </a:pPr>
            <a:r>
              <a:rPr lang="en-IN" sz="2800" b="1" dirty="0" smtClean="0">
                <a:latin typeface="Times New Roman" pitchFamily="18" charset="0"/>
                <a:cs typeface="Times New Roman" pitchFamily="18" charset="0"/>
              </a:rPr>
              <a:t>                     Data Collection at NCC level </a:t>
            </a:r>
            <a:r>
              <a:rPr lang="en-IN" sz="2800" dirty="0" smtClean="0">
                <a:latin typeface="Times New Roman" pitchFamily="18" charset="0"/>
                <a:cs typeface="Times New Roman" pitchFamily="18" charset="0"/>
              </a:rPr>
              <a:t>:</a:t>
            </a:r>
          </a:p>
          <a:p>
            <a:pPr>
              <a:buNone/>
            </a:pPr>
            <a:r>
              <a:rPr lang="en-IN" sz="2800" dirty="0" smtClean="0">
                <a:latin typeface="Times New Roman" pitchFamily="18" charset="0"/>
                <a:cs typeface="Times New Roman" pitchFamily="18" charset="0"/>
              </a:rPr>
              <a:t>	</a:t>
            </a:r>
          </a:p>
          <a:p>
            <a:pPr>
              <a:buFont typeface="Arial" pitchFamily="34" charset="0"/>
              <a:buChar char="•"/>
            </a:pPr>
            <a:r>
              <a:rPr lang="en-IN" sz="2400" dirty="0" smtClean="0">
                <a:latin typeface="Times New Roman" pitchFamily="18" charset="0"/>
                <a:cs typeface="Times New Roman" pitchFamily="18" charset="0"/>
              </a:rPr>
              <a:t>NCC receives all ICSRs from different AMCs and the quality of reports checked from quality review panel by using completeness score.</a:t>
            </a:r>
          </a:p>
          <a:p>
            <a:pPr>
              <a:buFont typeface="Arial" pitchFamily="34" charset="0"/>
              <a:buChar char="•"/>
            </a:pPr>
            <a:r>
              <a:rPr lang="en-IN" sz="2400" dirty="0" smtClean="0">
                <a:latin typeface="Times New Roman" pitchFamily="18" charset="0"/>
                <a:cs typeface="Times New Roman" pitchFamily="18" charset="0"/>
              </a:rPr>
              <a:t>NCC also prepares Monthly progress reports for each AMCs depending upon number of ICSRs received and Analysis report should be done for top 10 drugs with there top 10 SOCs in each month.</a:t>
            </a:r>
          </a:p>
          <a:p>
            <a:pPr>
              <a:buFont typeface="Arial" pitchFamily="34" charset="0"/>
              <a:buChar char="•"/>
            </a:pPr>
            <a:r>
              <a:rPr lang="en-IN" sz="2400" dirty="0" smtClean="0">
                <a:latin typeface="Times New Roman" pitchFamily="18" charset="0"/>
                <a:cs typeface="Times New Roman" pitchFamily="18" charset="0"/>
              </a:rPr>
              <a:t>NCC resolving queries on suspected ADR or targeted ADR to stakeholders across the country. </a:t>
            </a:r>
          </a:p>
          <a:p>
            <a:pPr>
              <a:buFont typeface="Arial" pitchFamily="34" charset="0"/>
              <a:buChar char="•"/>
            </a:pPr>
            <a:r>
              <a:rPr lang="en-IN" sz="2400" dirty="0" smtClean="0">
                <a:latin typeface="Times New Roman" pitchFamily="18" charset="0"/>
                <a:cs typeface="Times New Roman" pitchFamily="18" charset="0"/>
              </a:rPr>
              <a:t>NCC also commit quality ICSRs to WHO UMC. </a:t>
            </a:r>
          </a:p>
        </p:txBody>
      </p:sp>
      <p:sp>
        <p:nvSpPr>
          <p:cNvPr id="9" name="Rectangle 8"/>
          <p:cNvSpPr/>
          <p:nvPr/>
        </p:nvSpPr>
        <p:spPr>
          <a:xfrm>
            <a:off x="4572000" y="6211669"/>
            <a:ext cx="4572000" cy="646331"/>
          </a:xfrm>
          <a:prstGeom prst="rect">
            <a:avLst/>
          </a:prstGeom>
        </p:spPr>
        <p:txBody>
          <a:bodyPr>
            <a:spAutoFit/>
          </a:bodyPr>
          <a:lstStyle/>
          <a:p>
            <a:pPr algn="r" fontAlgn="auto">
              <a:spcBef>
                <a:spcPts val="0"/>
              </a:spcBef>
              <a:spcAft>
                <a:spcPts val="0"/>
              </a:spcAft>
              <a:defRPr/>
            </a:pPr>
            <a:r>
              <a:rPr lang="en-US" b="1" dirty="0" smtClean="0">
                <a:latin typeface="Times New Roman" pitchFamily="18" charset="0"/>
                <a:cs typeface="Times New Roman" pitchFamily="18" charset="0"/>
              </a:rPr>
              <a:t>National Coordination Centre</a:t>
            </a:r>
          </a:p>
          <a:p>
            <a:pPr algn="r" fontAlgn="auto">
              <a:spcBef>
                <a:spcPts val="0"/>
              </a:spcBef>
              <a:spcAft>
                <a:spcPts val="0"/>
              </a:spcAft>
              <a:defRPr/>
            </a:pPr>
            <a:r>
              <a:rPr lang="en-US" b="1" dirty="0" smtClean="0">
                <a:latin typeface="Times New Roman" pitchFamily="18" charset="0"/>
                <a:cs typeface="Times New Roman" pitchFamily="18" charset="0"/>
              </a:rPr>
              <a:t>Pharmacovigilance </a:t>
            </a:r>
            <a:r>
              <a:rPr lang="en-US" b="1" dirty="0" err="1" smtClean="0">
                <a:latin typeface="Times New Roman" pitchFamily="18" charset="0"/>
                <a:cs typeface="Times New Roman" pitchFamily="18" charset="0"/>
              </a:rPr>
              <a:t>Programme</a:t>
            </a:r>
            <a:r>
              <a:rPr lang="en-US" b="1" dirty="0" smtClean="0">
                <a:latin typeface="Times New Roman" pitchFamily="18" charset="0"/>
                <a:cs typeface="Times New Roman" pitchFamily="18" charset="0"/>
              </a:rPr>
              <a:t> of India</a:t>
            </a:r>
            <a:endParaRPr lang="en-IN" b="1" dirty="0">
              <a:latin typeface="Times New Roman" pitchFamily="18" charset="0"/>
              <a:cs typeface="Times New Roman" pitchFamily="18" charset="0"/>
            </a:endParaRPr>
          </a:p>
        </p:txBody>
      </p:sp>
      <p:pic>
        <p:nvPicPr>
          <p:cNvPr id="11" name="Picture 9"/>
          <p:cNvPicPr>
            <a:picLocks noChangeAspect="1" noChangeArrowheads="1"/>
          </p:cNvPicPr>
          <p:nvPr/>
        </p:nvPicPr>
        <p:blipFill>
          <a:blip r:embed="rId3"/>
          <a:srcRect/>
          <a:stretch>
            <a:fillRect/>
          </a:stretch>
        </p:blipFill>
        <p:spPr bwMode="auto">
          <a:xfrm>
            <a:off x="357158" y="357166"/>
            <a:ext cx="1285875" cy="714375"/>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pic>
      <p:pic>
        <p:nvPicPr>
          <p:cNvPr id="13" name="Picture 2" descr="C:\Users\Lenovo\Desktop\logo.gif"/>
          <p:cNvPicPr>
            <a:picLocks noChangeAspect="1" noChangeArrowheads="1"/>
          </p:cNvPicPr>
          <p:nvPr/>
        </p:nvPicPr>
        <p:blipFill>
          <a:blip r:embed="rId4" cstate="print"/>
          <a:srcRect/>
          <a:stretch>
            <a:fillRect/>
          </a:stretch>
        </p:blipFill>
        <p:spPr bwMode="auto">
          <a:xfrm>
            <a:off x="7477154" y="428604"/>
            <a:ext cx="1309688" cy="684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rgbClr val="00B0F0"/>
          </a:solidFill>
        </p:spPr>
        <p:txBody>
          <a:bodyPr>
            <a:normAutofit/>
          </a:bodyPr>
          <a:lstStyle/>
          <a:p>
            <a:pPr lvl="0" algn="r">
              <a:buNone/>
              <a:defRPr/>
            </a:pPr>
            <a:endParaRPr lang="en-US" sz="1800" b="1" dirty="0" smtClean="0">
              <a:latin typeface="Times New Roman" pitchFamily="18" charset="0"/>
              <a:cs typeface="Times New Roman" pitchFamily="18" charset="0"/>
            </a:endParaRPr>
          </a:p>
          <a:p>
            <a:pPr lvl="0" algn="r">
              <a:buNone/>
              <a:defRPr/>
            </a:pPr>
            <a:endParaRPr lang="en-US" sz="1800" b="1" dirty="0" smtClean="0">
              <a:latin typeface="Times New Roman" pitchFamily="18" charset="0"/>
              <a:cs typeface="Times New Roman" pitchFamily="18" charset="0"/>
            </a:endParaRPr>
          </a:p>
          <a:p>
            <a:pPr lvl="0" algn="r">
              <a:buNone/>
              <a:defRPr/>
            </a:pPr>
            <a:endParaRPr lang="en-US" sz="1800" b="1" dirty="0" smtClean="0">
              <a:latin typeface="Times New Roman" pitchFamily="18" charset="0"/>
              <a:cs typeface="Times New Roman" pitchFamily="18" charset="0"/>
            </a:endParaRPr>
          </a:p>
          <a:p>
            <a:pPr lvl="0" algn="r">
              <a:buNone/>
              <a:defRPr/>
            </a:pPr>
            <a:endParaRPr lang="en-US" sz="1800" b="1" dirty="0" smtClean="0">
              <a:latin typeface="Times New Roman" pitchFamily="18" charset="0"/>
              <a:cs typeface="Times New Roman" pitchFamily="18" charset="0"/>
            </a:endParaRPr>
          </a:p>
          <a:p>
            <a:pPr lvl="0" algn="r">
              <a:buNone/>
              <a:defRPr/>
            </a:pPr>
            <a:endParaRPr lang="en-US" sz="1800" b="1" dirty="0" smtClean="0">
              <a:latin typeface="Times New Roman" pitchFamily="18" charset="0"/>
              <a:cs typeface="Times New Roman" pitchFamily="18" charset="0"/>
            </a:endParaRPr>
          </a:p>
          <a:p>
            <a:pPr lvl="0" algn="r">
              <a:buNone/>
              <a:defRPr/>
            </a:pPr>
            <a:endParaRPr lang="en-US" sz="1800" b="1" dirty="0" smtClean="0">
              <a:latin typeface="Times New Roman" pitchFamily="18" charset="0"/>
              <a:cs typeface="Times New Roman" pitchFamily="18" charset="0"/>
            </a:endParaRPr>
          </a:p>
          <a:p>
            <a:pPr lvl="0" algn="r">
              <a:buNone/>
              <a:defRPr/>
            </a:pPr>
            <a:endParaRPr lang="en-US" sz="1800" b="1" dirty="0" smtClean="0">
              <a:latin typeface="Times New Roman" pitchFamily="18" charset="0"/>
              <a:cs typeface="Times New Roman" pitchFamily="18" charset="0"/>
            </a:endParaRPr>
          </a:p>
          <a:p>
            <a:pPr lvl="0" algn="r">
              <a:buNone/>
              <a:defRPr/>
            </a:pPr>
            <a:endParaRPr lang="en-US" sz="1800" b="1" dirty="0" smtClean="0">
              <a:latin typeface="Times New Roman" pitchFamily="18" charset="0"/>
              <a:cs typeface="Times New Roman" pitchFamily="18" charset="0"/>
            </a:endParaRPr>
          </a:p>
          <a:p>
            <a:pPr lvl="0" algn="r">
              <a:buNone/>
              <a:defRPr/>
            </a:pPr>
            <a:endParaRPr lang="en-US" sz="1800" b="1" dirty="0" smtClean="0">
              <a:latin typeface="Times New Roman" pitchFamily="18" charset="0"/>
              <a:cs typeface="Times New Roman" pitchFamily="18" charset="0"/>
            </a:endParaRPr>
          </a:p>
          <a:p>
            <a:pPr lvl="0" algn="r">
              <a:buNone/>
              <a:defRPr/>
            </a:pPr>
            <a:endParaRPr lang="en-US" sz="1800" b="1" dirty="0" smtClean="0">
              <a:latin typeface="Times New Roman" pitchFamily="18" charset="0"/>
              <a:cs typeface="Times New Roman" pitchFamily="18" charset="0"/>
            </a:endParaRPr>
          </a:p>
          <a:p>
            <a:pPr lvl="0" algn="r">
              <a:buNone/>
              <a:defRPr/>
            </a:pPr>
            <a:endParaRPr lang="en-US" sz="1800" b="1" dirty="0" smtClean="0">
              <a:latin typeface="Times New Roman" pitchFamily="18" charset="0"/>
              <a:cs typeface="Times New Roman" pitchFamily="18" charset="0"/>
            </a:endParaRPr>
          </a:p>
          <a:p>
            <a:pPr lvl="0" algn="r">
              <a:buNone/>
              <a:defRPr/>
            </a:pPr>
            <a:endParaRPr lang="en-US" sz="1800" b="1" dirty="0" smtClean="0">
              <a:latin typeface="Times New Roman" pitchFamily="18" charset="0"/>
              <a:cs typeface="Times New Roman" pitchFamily="18" charset="0"/>
            </a:endParaRPr>
          </a:p>
          <a:p>
            <a:pPr lvl="0" algn="r">
              <a:buNone/>
              <a:defRPr/>
            </a:pPr>
            <a:endParaRPr lang="en-US" sz="1800" b="1" dirty="0" smtClean="0">
              <a:latin typeface="Times New Roman" pitchFamily="18" charset="0"/>
              <a:cs typeface="Times New Roman" pitchFamily="18" charset="0"/>
            </a:endParaRPr>
          </a:p>
          <a:p>
            <a:pPr lvl="0" algn="r">
              <a:buNone/>
              <a:defRPr/>
            </a:pPr>
            <a:endParaRPr lang="en-US" sz="1800" b="1" dirty="0" smtClean="0">
              <a:latin typeface="Times New Roman" pitchFamily="18" charset="0"/>
              <a:cs typeface="Times New Roman" pitchFamily="18" charset="0"/>
            </a:endParaRPr>
          </a:p>
          <a:p>
            <a:pPr lvl="0" algn="r">
              <a:buNone/>
              <a:defRPr/>
            </a:pPr>
            <a:endParaRPr lang="en-US" sz="1800" b="1" dirty="0" smtClean="0">
              <a:latin typeface="Times New Roman" pitchFamily="18" charset="0"/>
              <a:cs typeface="Times New Roman" pitchFamily="18" charset="0"/>
            </a:endParaRPr>
          </a:p>
          <a:p>
            <a:pPr lvl="0" algn="r">
              <a:buNone/>
              <a:defRPr/>
            </a:pPr>
            <a:endParaRPr lang="en-US" sz="1800" b="1" dirty="0" smtClean="0">
              <a:latin typeface="Times New Roman" pitchFamily="18" charset="0"/>
              <a:cs typeface="Times New Roman" pitchFamily="18" charset="0"/>
            </a:endParaRPr>
          </a:p>
          <a:p>
            <a:pPr lvl="0" algn="r">
              <a:buNone/>
              <a:defRPr/>
            </a:pPr>
            <a:endParaRPr lang="en-US" sz="1800" b="1" dirty="0" smtClean="0">
              <a:latin typeface="Times New Roman" pitchFamily="18" charset="0"/>
              <a:cs typeface="Times New Roman" pitchFamily="18" charset="0"/>
            </a:endParaRPr>
          </a:p>
          <a:p>
            <a:pPr lvl="0" algn="r">
              <a:buNone/>
              <a:defRPr/>
            </a:pPr>
            <a:endParaRPr lang="en-US" sz="1800" b="1" dirty="0" smtClean="0">
              <a:latin typeface="Times New Roman" pitchFamily="18" charset="0"/>
              <a:cs typeface="Times New Roman" pitchFamily="18" charset="0"/>
            </a:endParaRPr>
          </a:p>
          <a:p>
            <a:pPr lvl="0" algn="r">
              <a:buNone/>
              <a:defRPr/>
            </a:pPr>
            <a:endParaRPr lang="en-US" sz="1800" b="1" dirty="0" smtClean="0">
              <a:latin typeface="Times New Roman" pitchFamily="18" charset="0"/>
              <a:cs typeface="Times New Roman" pitchFamily="18" charset="0"/>
            </a:endParaRPr>
          </a:p>
          <a:p>
            <a:pPr lvl="0" algn="r">
              <a:buNone/>
              <a:defRPr/>
            </a:pPr>
            <a:endParaRPr lang="en-US" sz="1800" b="1" dirty="0" smtClean="0">
              <a:latin typeface="Times New Roman" pitchFamily="18" charset="0"/>
              <a:cs typeface="Times New Roman" pitchFamily="18" charset="0"/>
            </a:endParaRPr>
          </a:p>
          <a:p>
            <a:pPr>
              <a:buNone/>
            </a:pPr>
            <a:endParaRPr lang="en-IN" dirty="0"/>
          </a:p>
        </p:txBody>
      </p:sp>
      <p:sp>
        <p:nvSpPr>
          <p:cNvPr id="11" name="Rectangle 10"/>
          <p:cNvSpPr/>
          <p:nvPr/>
        </p:nvSpPr>
        <p:spPr>
          <a:xfrm>
            <a:off x="323528" y="476672"/>
            <a:ext cx="8496944" cy="55446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Content Placeholder 2"/>
          <p:cNvSpPr txBox="1">
            <a:spLocks/>
          </p:cNvSpPr>
          <p:nvPr/>
        </p:nvSpPr>
        <p:spPr>
          <a:xfrm>
            <a:off x="323528" y="332656"/>
            <a:ext cx="8229600" cy="612068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IN"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IN" sz="24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Flow of Data Collection</a:t>
            </a:r>
            <a:endParaRPr kumimoji="0" lang="en-IN" sz="2400" b="1"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13" name="Oval 12"/>
          <p:cNvSpPr/>
          <p:nvPr/>
        </p:nvSpPr>
        <p:spPr>
          <a:xfrm>
            <a:off x="2483768" y="908720"/>
            <a:ext cx="4320480" cy="1008112"/>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IN" dirty="0" smtClean="0">
                <a:solidFill>
                  <a:schemeClr val="tx1"/>
                </a:solidFill>
              </a:rPr>
              <a:t>Collection of data from peripheral centres in the form of  Suspected ADR forms </a:t>
            </a:r>
            <a:endParaRPr lang="en-IN" dirty="0">
              <a:solidFill>
                <a:schemeClr val="tx1"/>
              </a:solidFill>
            </a:endParaRPr>
          </a:p>
        </p:txBody>
      </p:sp>
      <p:sp>
        <p:nvSpPr>
          <p:cNvPr id="14" name="Down Arrow 13"/>
          <p:cNvSpPr/>
          <p:nvPr/>
        </p:nvSpPr>
        <p:spPr>
          <a:xfrm>
            <a:off x="4211960" y="1916832"/>
            <a:ext cx="864096" cy="864096"/>
          </a:xfrm>
          <a:prstGeom prst="downArrow">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solidFill>
                <a:schemeClr val="tx1"/>
              </a:solidFill>
            </a:endParaRPr>
          </a:p>
        </p:txBody>
      </p:sp>
      <p:sp>
        <p:nvSpPr>
          <p:cNvPr id="15" name="Oval 14"/>
          <p:cNvSpPr/>
          <p:nvPr/>
        </p:nvSpPr>
        <p:spPr>
          <a:xfrm>
            <a:off x="2195736" y="2780928"/>
            <a:ext cx="4896544" cy="1440160"/>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IN" dirty="0" smtClean="0">
                <a:solidFill>
                  <a:schemeClr val="tx1"/>
                </a:solidFill>
              </a:rPr>
              <a:t>Data collected from peripheral centres are sends to AMCs . The AMCs  transforming these reports in e- reporting (E2B) by uploading into vigiflow and sends to NCC</a:t>
            </a:r>
            <a:endParaRPr lang="en-IN" dirty="0">
              <a:solidFill>
                <a:schemeClr val="tx1"/>
              </a:solidFill>
            </a:endParaRPr>
          </a:p>
        </p:txBody>
      </p:sp>
      <p:sp>
        <p:nvSpPr>
          <p:cNvPr id="16" name="Down Arrow 15"/>
          <p:cNvSpPr/>
          <p:nvPr/>
        </p:nvSpPr>
        <p:spPr>
          <a:xfrm>
            <a:off x="3995936" y="4221088"/>
            <a:ext cx="936104" cy="978408"/>
          </a:xfrm>
          <a:prstGeom prst="downArrow">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17" name="Oval 16"/>
          <p:cNvSpPr/>
          <p:nvPr/>
        </p:nvSpPr>
        <p:spPr>
          <a:xfrm>
            <a:off x="2267744" y="5157192"/>
            <a:ext cx="4392488" cy="1152128"/>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IN" dirty="0" smtClean="0">
                <a:solidFill>
                  <a:schemeClr val="tx1"/>
                </a:solidFill>
              </a:rPr>
              <a:t>All the ICSRs collected from different AMCs through vigiflow are checked for quality and committed of WHO-UMC </a:t>
            </a:r>
            <a:endParaRPr lang="en-IN" dirty="0">
              <a:solidFill>
                <a:schemeClr val="tx1"/>
              </a:solidFill>
            </a:endParaRPr>
          </a:p>
        </p:txBody>
      </p:sp>
      <p:sp>
        <p:nvSpPr>
          <p:cNvPr id="19" name="Rectangle 18"/>
          <p:cNvSpPr/>
          <p:nvPr/>
        </p:nvSpPr>
        <p:spPr>
          <a:xfrm>
            <a:off x="4572000" y="6211669"/>
            <a:ext cx="4572000" cy="646331"/>
          </a:xfrm>
          <a:prstGeom prst="rect">
            <a:avLst/>
          </a:prstGeom>
        </p:spPr>
        <p:txBody>
          <a:bodyPr>
            <a:spAutoFit/>
          </a:bodyPr>
          <a:lstStyle/>
          <a:p>
            <a:pPr algn="r" fontAlgn="auto">
              <a:spcBef>
                <a:spcPts val="0"/>
              </a:spcBef>
              <a:spcAft>
                <a:spcPts val="0"/>
              </a:spcAft>
              <a:defRPr/>
            </a:pPr>
            <a:r>
              <a:rPr lang="en-US" b="1" dirty="0" smtClean="0">
                <a:latin typeface="Times New Roman" pitchFamily="18" charset="0"/>
                <a:cs typeface="Times New Roman" pitchFamily="18" charset="0"/>
              </a:rPr>
              <a:t>National Coordination Centre</a:t>
            </a:r>
          </a:p>
          <a:p>
            <a:pPr algn="r" fontAlgn="auto">
              <a:spcBef>
                <a:spcPts val="0"/>
              </a:spcBef>
              <a:spcAft>
                <a:spcPts val="0"/>
              </a:spcAft>
              <a:defRPr/>
            </a:pPr>
            <a:r>
              <a:rPr lang="en-US" b="1" dirty="0" smtClean="0">
                <a:latin typeface="Times New Roman" pitchFamily="18" charset="0"/>
                <a:cs typeface="Times New Roman" pitchFamily="18" charset="0"/>
              </a:rPr>
              <a:t>Pharmacovigilance </a:t>
            </a:r>
            <a:r>
              <a:rPr lang="en-US" b="1" dirty="0" err="1" smtClean="0">
                <a:latin typeface="Times New Roman" pitchFamily="18" charset="0"/>
                <a:cs typeface="Times New Roman" pitchFamily="18" charset="0"/>
              </a:rPr>
              <a:t>Programme</a:t>
            </a:r>
            <a:r>
              <a:rPr lang="en-US" b="1" dirty="0" smtClean="0">
                <a:latin typeface="Times New Roman" pitchFamily="18" charset="0"/>
                <a:cs typeface="Times New Roman" pitchFamily="18" charset="0"/>
              </a:rPr>
              <a:t> of India</a:t>
            </a:r>
            <a:endParaRPr lang="en-IN" b="1" dirty="0">
              <a:latin typeface="Times New Roman" pitchFamily="18" charset="0"/>
              <a:cs typeface="Times New Roman" pitchFamily="18" charset="0"/>
            </a:endParaRPr>
          </a:p>
        </p:txBody>
      </p:sp>
      <p:pic>
        <p:nvPicPr>
          <p:cNvPr id="21" name="Picture 9"/>
          <p:cNvPicPr>
            <a:picLocks noChangeAspect="1" noChangeArrowheads="1"/>
          </p:cNvPicPr>
          <p:nvPr/>
        </p:nvPicPr>
        <p:blipFill>
          <a:blip r:embed="rId2"/>
          <a:srcRect/>
          <a:stretch>
            <a:fillRect/>
          </a:stretch>
        </p:blipFill>
        <p:spPr bwMode="auto">
          <a:xfrm>
            <a:off x="357158" y="549275"/>
            <a:ext cx="1285875" cy="714375"/>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pic>
      <p:pic>
        <p:nvPicPr>
          <p:cNvPr id="22" name="Picture 2" descr="C:\Users\Lenovo\Desktop\logo.gif"/>
          <p:cNvPicPr>
            <a:picLocks noChangeAspect="1" noChangeArrowheads="1"/>
          </p:cNvPicPr>
          <p:nvPr/>
        </p:nvPicPr>
        <p:blipFill>
          <a:blip r:embed="rId3" cstate="print"/>
          <a:srcRect/>
          <a:stretch>
            <a:fillRect/>
          </a:stretch>
        </p:blipFill>
        <p:spPr bwMode="auto">
          <a:xfrm>
            <a:off x="7405716" y="571480"/>
            <a:ext cx="1309688" cy="684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395536" y="404664"/>
            <a:ext cx="8352928" cy="57606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TextBox 5"/>
          <p:cNvSpPr txBox="1"/>
          <p:nvPr/>
        </p:nvSpPr>
        <p:spPr>
          <a:xfrm>
            <a:off x="611560" y="620688"/>
            <a:ext cx="7704856" cy="5355312"/>
          </a:xfrm>
          <a:prstGeom prst="rect">
            <a:avLst/>
          </a:prstGeom>
          <a:noFill/>
        </p:spPr>
        <p:txBody>
          <a:bodyPr wrap="square" rtlCol="0">
            <a:spAutoFit/>
          </a:bodyPr>
          <a:lstStyle/>
          <a:p>
            <a:r>
              <a:rPr lang="en-IN" sz="2400" b="1" dirty="0" smtClean="0">
                <a:latin typeface="Times New Roman" pitchFamily="18" charset="0"/>
                <a:cs typeface="Times New Roman" pitchFamily="18" charset="0"/>
              </a:rPr>
              <a:t>                                Why electronically data</a:t>
            </a:r>
          </a:p>
          <a:p>
            <a:endParaRPr lang="en-IN" dirty="0" smtClean="0"/>
          </a:p>
          <a:p>
            <a:endParaRPr lang="en-IN" sz="2000" dirty="0" smtClean="0">
              <a:latin typeface="Times New Roman" pitchFamily="18" charset="0"/>
              <a:cs typeface="Times New Roman" pitchFamily="18" charset="0"/>
            </a:endParaRPr>
          </a:p>
          <a:p>
            <a:r>
              <a:rPr lang="en-IN" sz="2000" dirty="0" smtClean="0">
                <a:latin typeface="Times New Roman" pitchFamily="18" charset="0"/>
                <a:cs typeface="Times New Roman" pitchFamily="18" charset="0"/>
              </a:rPr>
              <a:t>We need to store our data electronically to manage it effectively.</a:t>
            </a:r>
          </a:p>
          <a:p>
            <a:endParaRPr lang="en-IN" sz="2000" dirty="0" smtClean="0">
              <a:latin typeface="Times New Roman" pitchFamily="18" charset="0"/>
              <a:cs typeface="Times New Roman" pitchFamily="18" charset="0"/>
            </a:endParaRPr>
          </a:p>
          <a:p>
            <a:endParaRPr lang="en-IN" sz="2000" dirty="0" smtClean="0">
              <a:latin typeface="Times New Roman" pitchFamily="18" charset="0"/>
              <a:cs typeface="Times New Roman" pitchFamily="18" charset="0"/>
            </a:endParaRPr>
          </a:p>
          <a:p>
            <a:r>
              <a:rPr lang="en-IN" sz="2000" dirty="0" smtClean="0">
                <a:latin typeface="Times New Roman" pitchFamily="18" charset="0"/>
                <a:cs typeface="Times New Roman" pitchFamily="18" charset="0"/>
              </a:rPr>
              <a:t>Some of reasons for electronically data are:</a:t>
            </a:r>
          </a:p>
          <a:p>
            <a:pPr>
              <a:lnSpc>
                <a:spcPct val="200000"/>
              </a:lnSpc>
              <a:buFont typeface="Arial" pitchFamily="34" charset="0"/>
              <a:buChar char="•"/>
            </a:pPr>
            <a:r>
              <a:rPr lang="en-IN" sz="2000" dirty="0" smtClean="0">
                <a:latin typeface="Times New Roman" pitchFamily="18" charset="0"/>
                <a:cs typeface="Times New Roman" pitchFamily="18" charset="0"/>
              </a:rPr>
              <a:t>Simplifies statistics </a:t>
            </a:r>
          </a:p>
          <a:p>
            <a:pPr>
              <a:lnSpc>
                <a:spcPct val="200000"/>
              </a:lnSpc>
              <a:buFont typeface="Arial" pitchFamily="34" charset="0"/>
              <a:buChar char="•"/>
            </a:pPr>
            <a:r>
              <a:rPr lang="en-IN" sz="2000" dirty="0" smtClean="0">
                <a:latin typeface="Times New Roman" pitchFamily="18" charset="0"/>
                <a:cs typeface="Times New Roman" pitchFamily="18" charset="0"/>
              </a:rPr>
              <a:t>Scientific &amp; administrative operations</a:t>
            </a:r>
          </a:p>
          <a:p>
            <a:pPr>
              <a:lnSpc>
                <a:spcPct val="200000"/>
              </a:lnSpc>
              <a:buFont typeface="Arial" pitchFamily="34" charset="0"/>
              <a:buChar char="•"/>
            </a:pPr>
            <a:r>
              <a:rPr lang="en-IN" sz="2000" dirty="0" smtClean="0">
                <a:latin typeface="Times New Roman" pitchFamily="18" charset="0"/>
                <a:cs typeface="Times New Roman" pitchFamily="18" charset="0"/>
              </a:rPr>
              <a:t>Data retrieval</a:t>
            </a:r>
          </a:p>
          <a:p>
            <a:pPr>
              <a:lnSpc>
                <a:spcPct val="200000"/>
              </a:lnSpc>
              <a:buFont typeface="Arial" pitchFamily="34" charset="0"/>
              <a:buChar char="•"/>
            </a:pPr>
            <a:r>
              <a:rPr lang="en-IN" sz="2000" dirty="0" smtClean="0">
                <a:latin typeface="Times New Roman" pitchFamily="18" charset="0"/>
                <a:cs typeface="Times New Roman" pitchFamily="18" charset="0"/>
              </a:rPr>
              <a:t>Data sharing</a:t>
            </a:r>
          </a:p>
          <a:p>
            <a:pPr>
              <a:lnSpc>
                <a:spcPct val="200000"/>
              </a:lnSpc>
              <a:buFont typeface="Arial" pitchFamily="34" charset="0"/>
              <a:buChar char="•"/>
            </a:pPr>
            <a:r>
              <a:rPr lang="en-IN" sz="2000" dirty="0" smtClean="0">
                <a:latin typeface="Times New Roman" pitchFamily="18" charset="0"/>
                <a:cs typeface="Times New Roman" pitchFamily="18" charset="0"/>
              </a:rPr>
              <a:t>Back up and recovery   </a:t>
            </a:r>
            <a:endParaRPr lang="en-IN" sz="2000" dirty="0">
              <a:latin typeface="Times New Roman" pitchFamily="18" charset="0"/>
              <a:cs typeface="Times New Roman" pitchFamily="18" charset="0"/>
            </a:endParaRPr>
          </a:p>
        </p:txBody>
      </p:sp>
      <p:sp>
        <p:nvSpPr>
          <p:cNvPr id="9" name="Rectangle 8"/>
          <p:cNvSpPr/>
          <p:nvPr/>
        </p:nvSpPr>
        <p:spPr>
          <a:xfrm>
            <a:off x="4572000" y="6211669"/>
            <a:ext cx="4572000" cy="646331"/>
          </a:xfrm>
          <a:prstGeom prst="rect">
            <a:avLst/>
          </a:prstGeom>
        </p:spPr>
        <p:txBody>
          <a:bodyPr>
            <a:spAutoFit/>
          </a:bodyPr>
          <a:lstStyle/>
          <a:p>
            <a:pPr algn="r" fontAlgn="auto">
              <a:spcBef>
                <a:spcPts val="0"/>
              </a:spcBef>
              <a:spcAft>
                <a:spcPts val="0"/>
              </a:spcAft>
              <a:defRPr/>
            </a:pPr>
            <a:r>
              <a:rPr lang="en-US" b="1" dirty="0" smtClean="0">
                <a:latin typeface="Times New Roman" pitchFamily="18" charset="0"/>
                <a:cs typeface="Times New Roman" pitchFamily="18" charset="0"/>
              </a:rPr>
              <a:t>National Coordination Centre</a:t>
            </a:r>
          </a:p>
          <a:p>
            <a:pPr algn="r" fontAlgn="auto">
              <a:spcBef>
                <a:spcPts val="0"/>
              </a:spcBef>
              <a:spcAft>
                <a:spcPts val="0"/>
              </a:spcAft>
              <a:defRPr/>
            </a:pPr>
            <a:r>
              <a:rPr lang="en-US" b="1" dirty="0" smtClean="0">
                <a:latin typeface="Times New Roman" pitchFamily="18" charset="0"/>
                <a:cs typeface="Times New Roman" pitchFamily="18" charset="0"/>
              </a:rPr>
              <a:t>Pharmacovigilance </a:t>
            </a:r>
            <a:r>
              <a:rPr lang="en-US" b="1" dirty="0" err="1" smtClean="0">
                <a:latin typeface="Times New Roman" pitchFamily="18" charset="0"/>
                <a:cs typeface="Times New Roman" pitchFamily="18" charset="0"/>
              </a:rPr>
              <a:t>Programme</a:t>
            </a:r>
            <a:r>
              <a:rPr lang="en-US" b="1" dirty="0" smtClean="0">
                <a:latin typeface="Times New Roman" pitchFamily="18" charset="0"/>
                <a:cs typeface="Times New Roman" pitchFamily="18" charset="0"/>
              </a:rPr>
              <a:t> of India</a:t>
            </a:r>
            <a:endParaRPr lang="en-IN" b="1" dirty="0">
              <a:latin typeface="Times New Roman" pitchFamily="18" charset="0"/>
              <a:cs typeface="Times New Roman" pitchFamily="18" charset="0"/>
            </a:endParaRPr>
          </a:p>
        </p:txBody>
      </p:sp>
      <p:pic>
        <p:nvPicPr>
          <p:cNvPr id="10" name="Picture 9"/>
          <p:cNvPicPr>
            <a:picLocks noChangeAspect="1" noChangeArrowheads="1"/>
          </p:cNvPicPr>
          <p:nvPr/>
        </p:nvPicPr>
        <p:blipFill>
          <a:blip r:embed="rId2"/>
          <a:srcRect/>
          <a:stretch>
            <a:fillRect/>
          </a:stretch>
        </p:blipFill>
        <p:spPr bwMode="auto">
          <a:xfrm>
            <a:off x="428596" y="428604"/>
            <a:ext cx="1285875" cy="714375"/>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pic>
      <p:pic>
        <p:nvPicPr>
          <p:cNvPr id="11" name="Picture 2" descr="C:\Users\Lenovo\Desktop\logo.gif"/>
          <p:cNvPicPr>
            <a:picLocks noChangeAspect="1" noChangeArrowheads="1"/>
          </p:cNvPicPr>
          <p:nvPr/>
        </p:nvPicPr>
        <p:blipFill>
          <a:blip r:embed="rId3" cstate="print"/>
          <a:srcRect/>
          <a:stretch>
            <a:fillRect/>
          </a:stretch>
        </p:blipFill>
        <p:spPr bwMode="auto">
          <a:xfrm>
            <a:off x="7405716" y="428604"/>
            <a:ext cx="1309688" cy="684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264696"/>
          </a:xfrm>
        </p:spPr>
        <p:txBody>
          <a:bodyPr/>
          <a:lstStyle/>
          <a:p>
            <a:pPr>
              <a:buNone/>
            </a:pPr>
            <a:endParaRPr lang="en-IN" dirty="0"/>
          </a:p>
        </p:txBody>
      </p:sp>
      <p:sp>
        <p:nvSpPr>
          <p:cNvPr id="4" name="Rectangle 3"/>
          <p:cNvSpPr/>
          <p:nvPr/>
        </p:nvSpPr>
        <p:spPr>
          <a:xfrm>
            <a:off x="0" y="0"/>
            <a:ext cx="9144000" cy="6858000"/>
          </a:xfrm>
          <a:prstGeom prst="rect">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395536" y="404664"/>
            <a:ext cx="8280920" cy="576064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IN"/>
          </a:p>
        </p:txBody>
      </p:sp>
      <p:sp>
        <p:nvSpPr>
          <p:cNvPr id="6" name="TextBox 5"/>
          <p:cNvSpPr txBox="1"/>
          <p:nvPr/>
        </p:nvSpPr>
        <p:spPr>
          <a:xfrm>
            <a:off x="539552" y="764704"/>
            <a:ext cx="8136904" cy="5724644"/>
          </a:xfrm>
          <a:prstGeom prst="rect">
            <a:avLst/>
          </a:prstGeom>
          <a:noFill/>
        </p:spPr>
        <p:txBody>
          <a:bodyPr wrap="square" rtlCol="0">
            <a:spAutoFit/>
          </a:bodyPr>
          <a:lstStyle/>
          <a:p>
            <a:r>
              <a:rPr lang="en-IN" sz="2400" b="1" dirty="0" smtClean="0">
                <a:latin typeface="Times New Roman" pitchFamily="18" charset="0"/>
                <a:cs typeface="Times New Roman" pitchFamily="18" charset="0"/>
              </a:rPr>
              <a:t> 		Data entry and sharing</a:t>
            </a:r>
          </a:p>
          <a:p>
            <a:endParaRPr lang="en-IN" dirty="0" smtClean="0">
              <a:latin typeface="Times New Roman" pitchFamily="18" charset="0"/>
              <a:cs typeface="Times New Roman" pitchFamily="18" charset="0"/>
            </a:endParaRPr>
          </a:p>
          <a:p>
            <a:pPr>
              <a:buFont typeface="Arial" pitchFamily="34" charset="0"/>
              <a:buChar char="•"/>
            </a:pPr>
            <a:r>
              <a:rPr lang="en-IN" dirty="0" smtClean="0">
                <a:latin typeface="Times New Roman" pitchFamily="18" charset="0"/>
                <a:cs typeface="Times New Roman" pitchFamily="18" charset="0"/>
              </a:rPr>
              <a:t> Quality and correctness</a:t>
            </a:r>
          </a:p>
          <a:p>
            <a:r>
              <a:rPr lang="en-IN" dirty="0" smtClean="0">
                <a:latin typeface="Times New Roman" pitchFamily="18" charset="0"/>
                <a:cs typeface="Times New Roman" pitchFamily="18" charset="0"/>
              </a:rPr>
              <a:t>   Mandatory fields, error checks, logical checks….</a:t>
            </a:r>
          </a:p>
          <a:p>
            <a:endParaRPr lang="en-IN" dirty="0" smtClean="0">
              <a:latin typeface="Times New Roman" pitchFamily="18" charset="0"/>
              <a:cs typeface="Times New Roman" pitchFamily="18" charset="0"/>
            </a:endParaRPr>
          </a:p>
          <a:p>
            <a:pPr>
              <a:buFont typeface="Arial" pitchFamily="34" charset="0"/>
              <a:buChar char="•"/>
            </a:pPr>
            <a:r>
              <a:rPr lang="en-IN" dirty="0" smtClean="0">
                <a:latin typeface="Times New Roman" pitchFamily="18" charset="0"/>
                <a:cs typeface="Times New Roman" pitchFamily="18" charset="0"/>
              </a:rPr>
              <a:t> User-friendliness</a:t>
            </a:r>
          </a:p>
          <a:p>
            <a:r>
              <a:rPr lang="en-IN" dirty="0" smtClean="0">
                <a:latin typeface="Times New Roman" pitchFamily="18" charset="0"/>
                <a:cs typeface="Times New Roman" pitchFamily="18" charset="0"/>
              </a:rPr>
              <a:t>   For ease of data entry but also in interpretation of interface, avoidance of ambiguous   </a:t>
            </a:r>
          </a:p>
          <a:p>
            <a:r>
              <a:rPr lang="en-IN" dirty="0" smtClean="0">
                <a:latin typeface="Times New Roman" pitchFamily="18" charset="0"/>
                <a:cs typeface="Times New Roman" pitchFamily="18" charset="0"/>
              </a:rPr>
              <a:t>   messages</a:t>
            </a:r>
          </a:p>
          <a:p>
            <a:endParaRPr lang="en-IN" dirty="0" smtClean="0">
              <a:latin typeface="Times New Roman" pitchFamily="18" charset="0"/>
              <a:cs typeface="Times New Roman" pitchFamily="18" charset="0"/>
            </a:endParaRPr>
          </a:p>
          <a:p>
            <a:pPr>
              <a:buFont typeface="Arial" pitchFamily="34" charset="0"/>
              <a:buChar char="•"/>
            </a:pPr>
            <a:r>
              <a:rPr lang="en-IN" dirty="0" smtClean="0">
                <a:latin typeface="Times New Roman" pitchFamily="18" charset="0"/>
                <a:cs typeface="Times New Roman" pitchFamily="18" charset="0"/>
              </a:rPr>
              <a:t> Confidentiality</a:t>
            </a:r>
          </a:p>
          <a:p>
            <a:r>
              <a:rPr lang="en-IN" dirty="0" smtClean="0">
                <a:latin typeface="Times New Roman" pitchFamily="18" charset="0"/>
                <a:cs typeface="Times New Roman" pitchFamily="18" charset="0"/>
              </a:rPr>
              <a:t>  What can be collected and what can later be shared</a:t>
            </a:r>
          </a:p>
          <a:p>
            <a:endParaRPr lang="en-IN" dirty="0" smtClean="0">
              <a:latin typeface="Times New Roman" pitchFamily="18" charset="0"/>
              <a:cs typeface="Times New Roman" pitchFamily="18" charset="0"/>
            </a:endParaRPr>
          </a:p>
          <a:p>
            <a:pPr>
              <a:buFont typeface="Arial" pitchFamily="34" charset="0"/>
              <a:buChar char="•"/>
            </a:pPr>
            <a:r>
              <a:rPr lang="en-IN" dirty="0" smtClean="0">
                <a:latin typeface="Times New Roman" pitchFamily="18" charset="0"/>
                <a:cs typeface="Times New Roman" pitchFamily="18" charset="0"/>
              </a:rPr>
              <a:t> Timeliness</a:t>
            </a:r>
          </a:p>
          <a:p>
            <a:r>
              <a:rPr lang="en-IN" dirty="0" smtClean="0">
                <a:latin typeface="Times New Roman" pitchFamily="18" charset="0"/>
                <a:cs typeface="Times New Roman" pitchFamily="18" charset="0"/>
              </a:rPr>
              <a:t>   To keep internal deadlines and regulatory demands.</a:t>
            </a:r>
          </a:p>
          <a:p>
            <a:endParaRPr lang="en-IN" dirty="0" smtClean="0">
              <a:latin typeface="Times New Roman" pitchFamily="18" charset="0"/>
              <a:cs typeface="Times New Roman" pitchFamily="18" charset="0"/>
            </a:endParaRPr>
          </a:p>
          <a:p>
            <a:pPr>
              <a:buFont typeface="Arial" pitchFamily="34" charset="0"/>
              <a:buChar char="•"/>
            </a:pPr>
            <a:r>
              <a:rPr lang="en-IN" dirty="0" smtClean="0">
                <a:latin typeface="Times New Roman" pitchFamily="18" charset="0"/>
                <a:cs typeface="Times New Roman" pitchFamily="18" charset="0"/>
              </a:rPr>
              <a:t> Sharing of Data</a:t>
            </a:r>
          </a:p>
          <a:p>
            <a:r>
              <a:rPr lang="en-IN" dirty="0" smtClean="0">
                <a:latin typeface="Times New Roman" pitchFamily="18" charset="0"/>
                <a:cs typeface="Times New Roman" pitchFamily="18" charset="0"/>
              </a:rPr>
              <a:t>  NCC share monthly progress reports to all AMCs across the country.</a:t>
            </a:r>
          </a:p>
          <a:p>
            <a:endParaRPr lang="en-IN" dirty="0" smtClean="0">
              <a:latin typeface="Times New Roman" pitchFamily="18" charset="0"/>
              <a:cs typeface="Times New Roman" pitchFamily="18" charset="0"/>
            </a:endParaRPr>
          </a:p>
          <a:p>
            <a:endParaRPr lang="en-IN" dirty="0" smtClean="0">
              <a:latin typeface="Times New Roman" pitchFamily="18" charset="0"/>
              <a:cs typeface="Times New Roman" pitchFamily="18" charset="0"/>
            </a:endParaRPr>
          </a:p>
          <a:p>
            <a:endParaRPr lang="en-IN" dirty="0">
              <a:latin typeface="Times New Roman" pitchFamily="18" charset="0"/>
              <a:cs typeface="Times New Roman" pitchFamily="18" charset="0"/>
            </a:endParaRPr>
          </a:p>
        </p:txBody>
      </p:sp>
      <p:sp>
        <p:nvSpPr>
          <p:cNvPr id="9" name="Rectangle 8"/>
          <p:cNvSpPr/>
          <p:nvPr/>
        </p:nvSpPr>
        <p:spPr>
          <a:xfrm>
            <a:off x="4572000" y="6211669"/>
            <a:ext cx="4572000" cy="646331"/>
          </a:xfrm>
          <a:prstGeom prst="rect">
            <a:avLst/>
          </a:prstGeom>
        </p:spPr>
        <p:txBody>
          <a:bodyPr>
            <a:spAutoFit/>
          </a:bodyPr>
          <a:lstStyle/>
          <a:p>
            <a:pPr algn="r" fontAlgn="auto">
              <a:spcBef>
                <a:spcPts val="0"/>
              </a:spcBef>
              <a:spcAft>
                <a:spcPts val="0"/>
              </a:spcAft>
              <a:defRPr/>
            </a:pPr>
            <a:r>
              <a:rPr lang="en-US" b="1" dirty="0" smtClean="0">
                <a:latin typeface="Times New Roman" pitchFamily="18" charset="0"/>
                <a:cs typeface="Times New Roman" pitchFamily="18" charset="0"/>
              </a:rPr>
              <a:t>National Coordination Centre</a:t>
            </a:r>
          </a:p>
          <a:p>
            <a:pPr algn="r" fontAlgn="auto">
              <a:spcBef>
                <a:spcPts val="0"/>
              </a:spcBef>
              <a:spcAft>
                <a:spcPts val="0"/>
              </a:spcAft>
              <a:defRPr/>
            </a:pPr>
            <a:r>
              <a:rPr lang="en-US" b="1" dirty="0" smtClean="0">
                <a:latin typeface="Times New Roman" pitchFamily="18" charset="0"/>
                <a:cs typeface="Times New Roman" pitchFamily="18" charset="0"/>
              </a:rPr>
              <a:t>Pharmacovigilance </a:t>
            </a:r>
            <a:r>
              <a:rPr lang="en-US" b="1" dirty="0" err="1" smtClean="0">
                <a:latin typeface="Times New Roman" pitchFamily="18" charset="0"/>
                <a:cs typeface="Times New Roman" pitchFamily="18" charset="0"/>
              </a:rPr>
              <a:t>Programme</a:t>
            </a:r>
            <a:r>
              <a:rPr lang="en-US" b="1" dirty="0" smtClean="0">
                <a:latin typeface="Times New Roman" pitchFamily="18" charset="0"/>
                <a:cs typeface="Times New Roman" pitchFamily="18" charset="0"/>
              </a:rPr>
              <a:t> of India</a:t>
            </a:r>
            <a:endParaRPr lang="en-IN" b="1" dirty="0">
              <a:latin typeface="Times New Roman" pitchFamily="18" charset="0"/>
              <a:cs typeface="Times New Roman" pitchFamily="18" charset="0"/>
            </a:endParaRPr>
          </a:p>
        </p:txBody>
      </p:sp>
      <p:pic>
        <p:nvPicPr>
          <p:cNvPr id="10" name="Picture 9"/>
          <p:cNvPicPr>
            <a:picLocks noChangeAspect="1" noChangeArrowheads="1"/>
          </p:cNvPicPr>
          <p:nvPr/>
        </p:nvPicPr>
        <p:blipFill>
          <a:blip r:embed="rId2"/>
          <a:srcRect/>
          <a:stretch>
            <a:fillRect/>
          </a:stretch>
        </p:blipFill>
        <p:spPr bwMode="auto">
          <a:xfrm>
            <a:off x="428596" y="428604"/>
            <a:ext cx="1285875" cy="714375"/>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pic>
      <p:pic>
        <p:nvPicPr>
          <p:cNvPr id="11" name="Picture 2" descr="C:\Users\Lenovo\Desktop\logo.gif"/>
          <p:cNvPicPr>
            <a:picLocks noChangeAspect="1" noChangeArrowheads="1"/>
          </p:cNvPicPr>
          <p:nvPr/>
        </p:nvPicPr>
        <p:blipFill>
          <a:blip r:embed="rId3" cstate="print"/>
          <a:srcRect/>
          <a:stretch>
            <a:fillRect/>
          </a:stretch>
        </p:blipFill>
        <p:spPr bwMode="auto">
          <a:xfrm>
            <a:off x="7334278" y="428604"/>
            <a:ext cx="1309688" cy="684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395536" y="476672"/>
            <a:ext cx="8280920" cy="5832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Box 5"/>
          <p:cNvSpPr txBox="1"/>
          <p:nvPr/>
        </p:nvSpPr>
        <p:spPr>
          <a:xfrm>
            <a:off x="827584" y="1041023"/>
            <a:ext cx="7632848" cy="5447645"/>
          </a:xfrm>
          <a:prstGeom prst="rect">
            <a:avLst/>
          </a:prstGeom>
          <a:noFill/>
        </p:spPr>
        <p:txBody>
          <a:bodyPr wrap="square" rtlCol="0">
            <a:spAutoFit/>
          </a:bodyPr>
          <a:lstStyle/>
          <a:p>
            <a:r>
              <a:rPr lang="en-IN" sz="2400" b="1" dirty="0" smtClean="0">
                <a:latin typeface="Times New Roman" pitchFamily="18" charset="0"/>
                <a:cs typeface="Times New Roman" pitchFamily="18" charset="0"/>
              </a:rPr>
              <a:t>		Analysis And Data Retrieval</a:t>
            </a:r>
          </a:p>
          <a:p>
            <a:endParaRPr lang="en-IN" sz="2400" dirty="0" smtClean="0">
              <a:latin typeface="Times New Roman" pitchFamily="18" charset="0"/>
              <a:cs typeface="Times New Roman" pitchFamily="18" charset="0"/>
            </a:endParaRPr>
          </a:p>
          <a:p>
            <a:r>
              <a:rPr lang="en-IN" sz="2400" dirty="0" smtClean="0">
                <a:latin typeface="Times New Roman" pitchFamily="18" charset="0"/>
                <a:cs typeface="Times New Roman" pitchFamily="18" charset="0"/>
              </a:rPr>
              <a:t>We need tools to:</a:t>
            </a:r>
          </a:p>
          <a:p>
            <a:pPr lvl="2">
              <a:lnSpc>
                <a:spcPct val="200000"/>
              </a:lnSpc>
              <a:buFont typeface="Arial" pitchFamily="34" charset="0"/>
              <a:buChar char="•"/>
            </a:pPr>
            <a:r>
              <a:rPr lang="en-IN" dirty="0" smtClean="0">
                <a:latin typeface="Times New Roman" pitchFamily="18" charset="0"/>
                <a:cs typeface="Times New Roman" pitchFamily="18" charset="0"/>
              </a:rPr>
              <a:t>Filter and sort data for analysis</a:t>
            </a:r>
          </a:p>
          <a:p>
            <a:pPr lvl="2">
              <a:lnSpc>
                <a:spcPct val="200000"/>
              </a:lnSpc>
              <a:buFont typeface="Arial" pitchFamily="34" charset="0"/>
              <a:buChar char="•"/>
            </a:pPr>
            <a:r>
              <a:rPr lang="en-IN" dirty="0" smtClean="0">
                <a:latin typeface="Times New Roman" pitchFamily="18" charset="0"/>
                <a:cs typeface="Times New Roman" pitchFamily="18" charset="0"/>
              </a:rPr>
              <a:t>Data mining</a:t>
            </a:r>
          </a:p>
          <a:p>
            <a:pPr lvl="2">
              <a:lnSpc>
                <a:spcPct val="200000"/>
              </a:lnSpc>
              <a:buFont typeface="Arial" pitchFamily="34" charset="0"/>
              <a:buChar char="•"/>
            </a:pPr>
            <a:r>
              <a:rPr lang="en-IN" dirty="0" smtClean="0">
                <a:latin typeface="Times New Roman" pitchFamily="18" charset="0"/>
                <a:cs typeface="Times New Roman" pitchFamily="18" charset="0"/>
              </a:rPr>
              <a:t>Drug/ ADR profile </a:t>
            </a:r>
          </a:p>
          <a:p>
            <a:pPr lvl="2">
              <a:lnSpc>
                <a:spcPct val="200000"/>
              </a:lnSpc>
              <a:buFont typeface="Arial" pitchFamily="34" charset="0"/>
              <a:buChar char="•"/>
            </a:pPr>
            <a:r>
              <a:rPr lang="en-IN" dirty="0" smtClean="0">
                <a:latin typeface="Times New Roman" pitchFamily="18" charset="0"/>
                <a:cs typeface="Times New Roman" pitchFamily="18" charset="0"/>
              </a:rPr>
              <a:t>Line listings</a:t>
            </a:r>
          </a:p>
          <a:p>
            <a:pPr lvl="2">
              <a:lnSpc>
                <a:spcPct val="200000"/>
              </a:lnSpc>
              <a:buFont typeface="Arial" pitchFamily="34" charset="0"/>
              <a:buChar char="•"/>
            </a:pPr>
            <a:r>
              <a:rPr lang="en-IN" dirty="0" smtClean="0">
                <a:latin typeface="Times New Roman" pitchFamily="18" charset="0"/>
                <a:cs typeface="Times New Roman" pitchFamily="18" charset="0"/>
              </a:rPr>
              <a:t>Retrieval of administrative data</a:t>
            </a:r>
          </a:p>
          <a:p>
            <a:pPr lvl="2">
              <a:lnSpc>
                <a:spcPct val="200000"/>
              </a:lnSpc>
              <a:buFont typeface="Arial" pitchFamily="34" charset="0"/>
              <a:buChar char="•"/>
            </a:pPr>
            <a:r>
              <a:rPr lang="en-IN" dirty="0" smtClean="0">
                <a:latin typeface="Times New Roman" pitchFamily="18" charset="0"/>
                <a:cs typeface="Times New Roman" pitchFamily="18" charset="0"/>
              </a:rPr>
              <a:t>Quarterly and yearly statistics </a:t>
            </a:r>
          </a:p>
          <a:p>
            <a:pPr lvl="2">
              <a:lnSpc>
                <a:spcPct val="200000"/>
              </a:lnSpc>
              <a:buFont typeface="Arial" pitchFamily="34" charset="0"/>
              <a:buChar char="•"/>
            </a:pPr>
            <a:r>
              <a:rPr lang="en-IN" dirty="0" smtClean="0">
                <a:latin typeface="Times New Roman" pitchFamily="18" charset="0"/>
                <a:cs typeface="Times New Roman" pitchFamily="18" charset="0"/>
              </a:rPr>
              <a:t>Performance  </a:t>
            </a:r>
          </a:p>
          <a:p>
            <a:endParaRPr lang="en-IN" sz="2400" dirty="0">
              <a:latin typeface="Times New Roman" pitchFamily="18" charset="0"/>
              <a:cs typeface="Times New Roman" pitchFamily="18" charset="0"/>
            </a:endParaRPr>
          </a:p>
        </p:txBody>
      </p:sp>
      <p:sp>
        <p:nvSpPr>
          <p:cNvPr id="9" name="Rectangle 8"/>
          <p:cNvSpPr/>
          <p:nvPr/>
        </p:nvSpPr>
        <p:spPr>
          <a:xfrm>
            <a:off x="4572000" y="6211669"/>
            <a:ext cx="4572000" cy="646331"/>
          </a:xfrm>
          <a:prstGeom prst="rect">
            <a:avLst/>
          </a:prstGeom>
        </p:spPr>
        <p:txBody>
          <a:bodyPr>
            <a:spAutoFit/>
          </a:bodyPr>
          <a:lstStyle/>
          <a:p>
            <a:pPr algn="r" fontAlgn="auto">
              <a:spcBef>
                <a:spcPts val="0"/>
              </a:spcBef>
              <a:spcAft>
                <a:spcPts val="0"/>
              </a:spcAft>
              <a:defRPr/>
            </a:pPr>
            <a:r>
              <a:rPr lang="en-US" b="1" dirty="0" smtClean="0">
                <a:latin typeface="Times New Roman" pitchFamily="18" charset="0"/>
                <a:cs typeface="Times New Roman" pitchFamily="18" charset="0"/>
              </a:rPr>
              <a:t>National Coordination Centre</a:t>
            </a:r>
          </a:p>
          <a:p>
            <a:pPr algn="r" fontAlgn="auto">
              <a:spcBef>
                <a:spcPts val="0"/>
              </a:spcBef>
              <a:spcAft>
                <a:spcPts val="0"/>
              </a:spcAft>
              <a:defRPr/>
            </a:pPr>
            <a:r>
              <a:rPr lang="en-US" b="1" dirty="0" smtClean="0">
                <a:latin typeface="Times New Roman" pitchFamily="18" charset="0"/>
                <a:cs typeface="Times New Roman" pitchFamily="18" charset="0"/>
              </a:rPr>
              <a:t>Pharmacovigilance </a:t>
            </a:r>
            <a:r>
              <a:rPr lang="en-US" b="1" dirty="0" err="1" smtClean="0">
                <a:latin typeface="Times New Roman" pitchFamily="18" charset="0"/>
                <a:cs typeface="Times New Roman" pitchFamily="18" charset="0"/>
              </a:rPr>
              <a:t>Programme</a:t>
            </a:r>
            <a:r>
              <a:rPr lang="en-US" b="1" dirty="0" smtClean="0">
                <a:latin typeface="Times New Roman" pitchFamily="18" charset="0"/>
                <a:cs typeface="Times New Roman" pitchFamily="18" charset="0"/>
              </a:rPr>
              <a:t> of India</a:t>
            </a:r>
            <a:endParaRPr lang="en-IN" b="1" dirty="0">
              <a:latin typeface="Times New Roman" pitchFamily="18" charset="0"/>
              <a:cs typeface="Times New Roman" pitchFamily="18" charset="0"/>
            </a:endParaRPr>
          </a:p>
        </p:txBody>
      </p:sp>
      <p:pic>
        <p:nvPicPr>
          <p:cNvPr id="10" name="Picture 9"/>
          <p:cNvPicPr>
            <a:picLocks noChangeAspect="1" noChangeArrowheads="1"/>
          </p:cNvPicPr>
          <p:nvPr/>
        </p:nvPicPr>
        <p:blipFill>
          <a:blip r:embed="rId2"/>
          <a:srcRect/>
          <a:stretch>
            <a:fillRect/>
          </a:stretch>
        </p:blipFill>
        <p:spPr bwMode="auto">
          <a:xfrm>
            <a:off x="428596" y="500042"/>
            <a:ext cx="1285875" cy="714375"/>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pic>
      <p:pic>
        <p:nvPicPr>
          <p:cNvPr id="11" name="Picture 2" descr="C:\Users\Lenovo\Desktop\logo.gif"/>
          <p:cNvPicPr>
            <a:picLocks noChangeAspect="1" noChangeArrowheads="1"/>
          </p:cNvPicPr>
          <p:nvPr/>
        </p:nvPicPr>
        <p:blipFill>
          <a:blip r:embed="rId3" cstate="print"/>
          <a:srcRect/>
          <a:stretch>
            <a:fillRect/>
          </a:stretch>
        </p:blipFill>
        <p:spPr bwMode="auto">
          <a:xfrm>
            <a:off x="7262840" y="571480"/>
            <a:ext cx="1309688" cy="6840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1125</TotalTime>
  <Words>319</Words>
  <Application>Microsoft Office PowerPoint</Application>
  <PresentationFormat>On-screen Show (4:3)</PresentationFormat>
  <Paragraphs>307</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Lenovo</dc:creator>
  <cp:lastModifiedBy>Lenovo</cp:lastModifiedBy>
  <cp:revision>116</cp:revision>
  <dcterms:created xsi:type="dcterms:W3CDTF">2013-09-12T11:36:23Z</dcterms:created>
  <dcterms:modified xsi:type="dcterms:W3CDTF">2013-11-16T07:03:40Z</dcterms:modified>
</cp:coreProperties>
</file>